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476" r:id="rId2"/>
    <p:sldId id="594" r:id="rId3"/>
    <p:sldId id="558" r:id="rId4"/>
    <p:sldId id="561" r:id="rId5"/>
    <p:sldId id="560" r:id="rId6"/>
    <p:sldId id="559" r:id="rId7"/>
    <p:sldId id="592" r:id="rId8"/>
    <p:sldId id="564" r:id="rId9"/>
    <p:sldId id="563" r:id="rId10"/>
    <p:sldId id="565" r:id="rId11"/>
    <p:sldId id="588" r:id="rId12"/>
    <p:sldId id="580" r:id="rId13"/>
    <p:sldId id="599" r:id="rId14"/>
    <p:sldId id="600" r:id="rId15"/>
    <p:sldId id="606" r:id="rId16"/>
    <p:sldId id="607" r:id="rId17"/>
    <p:sldId id="598" r:id="rId18"/>
    <p:sldId id="595" r:id="rId19"/>
    <p:sldId id="596" r:id="rId20"/>
    <p:sldId id="597" r:id="rId21"/>
    <p:sldId id="578" r:id="rId22"/>
    <p:sldId id="584" r:id="rId23"/>
    <p:sldId id="582" r:id="rId24"/>
    <p:sldId id="583" r:id="rId25"/>
    <p:sldId id="590" r:id="rId26"/>
    <p:sldId id="579" r:id="rId27"/>
    <p:sldId id="485"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5" autoAdjust="0"/>
    <p:restoredTop sz="89766" autoAdjust="0"/>
  </p:normalViewPr>
  <p:slideViewPr>
    <p:cSldViewPr snapToGrid="0">
      <p:cViewPr varScale="1">
        <p:scale>
          <a:sx n="104" d="100"/>
          <a:sy n="104" d="100"/>
        </p:scale>
        <p:origin x="89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ng Pengming" userId="f458f1a925e5e4f3" providerId="LiveId" clId="{5FECD1CD-96DC-49E4-A2C5-D8D9B75EE14C}"/>
    <pc:docChg chg="addSld modSld sldOrd">
      <pc:chgData name="Zhang Pengming" userId="f458f1a925e5e4f3" providerId="LiveId" clId="{5FECD1CD-96DC-49E4-A2C5-D8D9B75EE14C}" dt="2022-07-02T15:46:38.412" v="160" actId="207"/>
      <pc:docMkLst>
        <pc:docMk/>
      </pc:docMkLst>
      <pc:sldChg chg="modSp mod">
        <pc:chgData name="Zhang Pengming" userId="f458f1a925e5e4f3" providerId="LiveId" clId="{5FECD1CD-96DC-49E4-A2C5-D8D9B75EE14C}" dt="2022-07-02T15:44:24.936" v="155" actId="20577"/>
        <pc:sldMkLst>
          <pc:docMk/>
          <pc:sldMk cId="2855485098" sldId="476"/>
        </pc:sldMkLst>
        <pc:spChg chg="mod">
          <ac:chgData name="Zhang Pengming" userId="f458f1a925e5e4f3" providerId="LiveId" clId="{5FECD1CD-96DC-49E4-A2C5-D8D9B75EE14C}" dt="2022-07-02T15:44:24.936" v="155" actId="20577"/>
          <ac:spMkLst>
            <pc:docMk/>
            <pc:sldMk cId="2855485098" sldId="476"/>
            <ac:spMk id="9" creationId="{00000000-0000-0000-0000-000000000000}"/>
          </ac:spMkLst>
        </pc:spChg>
      </pc:sldChg>
      <pc:sldChg chg="modSp add mod">
        <pc:chgData name="Zhang Pengming" userId="f458f1a925e5e4f3" providerId="LiveId" clId="{5FECD1CD-96DC-49E4-A2C5-D8D9B75EE14C}" dt="2022-07-02T15:42:18.445" v="134"/>
        <pc:sldMkLst>
          <pc:docMk/>
          <pc:sldMk cId="1600633091" sldId="565"/>
        </pc:sldMkLst>
        <pc:spChg chg="mod">
          <ac:chgData name="Zhang Pengming" userId="f458f1a925e5e4f3" providerId="LiveId" clId="{5FECD1CD-96DC-49E4-A2C5-D8D9B75EE14C}" dt="2022-07-02T15:42:18.445" v="134"/>
          <ac:spMkLst>
            <pc:docMk/>
            <pc:sldMk cId="1600633091" sldId="565"/>
            <ac:spMk id="9" creationId="{00000000-0000-0000-0000-000000000000}"/>
          </ac:spMkLst>
        </pc:spChg>
      </pc:sldChg>
      <pc:sldChg chg="modSp mod">
        <pc:chgData name="Zhang Pengming" userId="f458f1a925e5e4f3" providerId="LiveId" clId="{5FECD1CD-96DC-49E4-A2C5-D8D9B75EE14C}" dt="2022-07-02T15:42:24.780" v="137"/>
        <pc:sldMkLst>
          <pc:docMk/>
          <pc:sldMk cId="3425076784" sldId="580"/>
        </pc:sldMkLst>
        <pc:spChg chg="mod">
          <ac:chgData name="Zhang Pengming" userId="f458f1a925e5e4f3" providerId="LiveId" clId="{5FECD1CD-96DC-49E4-A2C5-D8D9B75EE14C}" dt="2022-07-02T15:42:24.780" v="137"/>
          <ac:spMkLst>
            <pc:docMk/>
            <pc:sldMk cId="3425076784" sldId="580"/>
            <ac:spMk id="9" creationId="{00000000-0000-0000-0000-000000000000}"/>
          </ac:spMkLst>
        </pc:spChg>
      </pc:sldChg>
      <pc:sldChg chg="modSp mod ord">
        <pc:chgData name="Zhang Pengming" userId="f458f1a925e5e4f3" providerId="LiveId" clId="{5FECD1CD-96DC-49E4-A2C5-D8D9B75EE14C}" dt="2022-07-02T15:37:47.205" v="40"/>
        <pc:sldMkLst>
          <pc:docMk/>
          <pc:sldMk cId="2552770428" sldId="582"/>
        </pc:sldMkLst>
        <pc:spChg chg="mod">
          <ac:chgData name="Zhang Pengming" userId="f458f1a925e5e4f3" providerId="LiveId" clId="{5FECD1CD-96DC-49E4-A2C5-D8D9B75EE14C}" dt="2022-07-02T15:37:47.205" v="40"/>
          <ac:spMkLst>
            <pc:docMk/>
            <pc:sldMk cId="2552770428" sldId="582"/>
            <ac:spMk id="24" creationId="{00000000-0000-0000-0000-000000000000}"/>
          </ac:spMkLst>
        </pc:spChg>
      </pc:sldChg>
      <pc:sldChg chg="modSp mod ord">
        <pc:chgData name="Zhang Pengming" userId="f458f1a925e5e4f3" providerId="LiveId" clId="{5FECD1CD-96DC-49E4-A2C5-D8D9B75EE14C}" dt="2022-07-02T15:40:00.903" v="75" actId="20577"/>
        <pc:sldMkLst>
          <pc:docMk/>
          <pc:sldMk cId="3698201614" sldId="583"/>
        </pc:sldMkLst>
        <pc:spChg chg="mod">
          <ac:chgData name="Zhang Pengming" userId="f458f1a925e5e4f3" providerId="LiveId" clId="{5FECD1CD-96DC-49E4-A2C5-D8D9B75EE14C}" dt="2022-07-02T15:39:40.371" v="71" actId="14100"/>
          <ac:spMkLst>
            <pc:docMk/>
            <pc:sldMk cId="3698201614" sldId="583"/>
            <ac:spMk id="4" creationId="{00000000-0000-0000-0000-000000000000}"/>
          </ac:spMkLst>
        </pc:spChg>
        <pc:spChg chg="mod">
          <ac:chgData name="Zhang Pengming" userId="f458f1a925e5e4f3" providerId="LiveId" clId="{5FECD1CD-96DC-49E4-A2C5-D8D9B75EE14C}" dt="2022-07-02T15:40:00.903" v="75" actId="20577"/>
          <ac:spMkLst>
            <pc:docMk/>
            <pc:sldMk cId="3698201614" sldId="583"/>
            <ac:spMk id="24" creationId="{00000000-0000-0000-0000-000000000000}"/>
          </ac:spMkLst>
        </pc:spChg>
        <pc:picChg chg="mod">
          <ac:chgData name="Zhang Pengming" userId="f458f1a925e5e4f3" providerId="LiveId" clId="{5FECD1CD-96DC-49E4-A2C5-D8D9B75EE14C}" dt="2022-07-02T15:39:44.388" v="72" actId="1076"/>
          <ac:picMkLst>
            <pc:docMk/>
            <pc:sldMk cId="3698201614" sldId="583"/>
            <ac:picMk id="6" creationId="{C940A8E2-27A9-3314-5193-510EC698AA26}"/>
          </ac:picMkLst>
        </pc:picChg>
        <pc:picChg chg="mod ord">
          <ac:chgData name="Zhang Pengming" userId="f458f1a925e5e4f3" providerId="LiveId" clId="{5FECD1CD-96DC-49E4-A2C5-D8D9B75EE14C}" dt="2022-07-02T15:39:48.623" v="73" actId="1076"/>
          <ac:picMkLst>
            <pc:docMk/>
            <pc:sldMk cId="3698201614" sldId="583"/>
            <ac:picMk id="9" creationId="{815BECC2-59D2-41C6-CE9D-25667FE435DE}"/>
          </ac:picMkLst>
        </pc:picChg>
      </pc:sldChg>
      <pc:sldChg chg="modSp mod ord">
        <pc:chgData name="Zhang Pengming" userId="f458f1a925e5e4f3" providerId="LiveId" clId="{5FECD1CD-96DC-49E4-A2C5-D8D9B75EE14C}" dt="2022-07-02T15:36:46.065" v="32"/>
        <pc:sldMkLst>
          <pc:docMk/>
          <pc:sldMk cId="2256712409" sldId="584"/>
        </pc:sldMkLst>
        <pc:spChg chg="mod">
          <ac:chgData name="Zhang Pengming" userId="f458f1a925e5e4f3" providerId="LiveId" clId="{5FECD1CD-96DC-49E4-A2C5-D8D9B75EE14C}" dt="2022-07-02T15:33:50.592" v="24" actId="14100"/>
          <ac:spMkLst>
            <pc:docMk/>
            <pc:sldMk cId="2256712409" sldId="584"/>
            <ac:spMk id="4" creationId="{00000000-0000-0000-0000-000000000000}"/>
          </ac:spMkLst>
        </pc:spChg>
        <pc:spChg chg="mod">
          <ac:chgData name="Zhang Pengming" userId="f458f1a925e5e4f3" providerId="LiveId" clId="{5FECD1CD-96DC-49E4-A2C5-D8D9B75EE14C}" dt="2022-07-02T15:36:46.065" v="32"/>
          <ac:spMkLst>
            <pc:docMk/>
            <pc:sldMk cId="2256712409" sldId="584"/>
            <ac:spMk id="24" creationId="{00000000-0000-0000-0000-000000000000}"/>
          </ac:spMkLst>
        </pc:spChg>
        <pc:picChg chg="mod">
          <ac:chgData name="Zhang Pengming" userId="f458f1a925e5e4f3" providerId="LiveId" clId="{5FECD1CD-96DC-49E4-A2C5-D8D9B75EE14C}" dt="2022-07-02T15:33:53.452" v="25" actId="1076"/>
          <ac:picMkLst>
            <pc:docMk/>
            <pc:sldMk cId="2256712409" sldId="584"/>
            <ac:picMk id="3" creationId="{803F8C14-A280-4F87-5226-9726AC28F7C8}"/>
          </ac:picMkLst>
        </pc:picChg>
      </pc:sldChg>
      <pc:sldChg chg="add">
        <pc:chgData name="Zhang Pengming" userId="f458f1a925e5e4f3" providerId="LiveId" clId="{5FECD1CD-96DC-49E4-A2C5-D8D9B75EE14C}" dt="2022-07-02T15:41:20.804" v="76"/>
        <pc:sldMkLst>
          <pc:docMk/>
          <pc:sldMk cId="2969768042" sldId="588"/>
        </pc:sldMkLst>
      </pc:sldChg>
      <pc:sldChg chg="modSp mod">
        <pc:chgData name="Zhang Pengming" userId="f458f1a925e5e4f3" providerId="LiveId" clId="{5FECD1CD-96DC-49E4-A2C5-D8D9B75EE14C}" dt="2022-07-02T15:46:38.412" v="160" actId="207"/>
        <pc:sldMkLst>
          <pc:docMk/>
          <pc:sldMk cId="1177072056" sldId="590"/>
        </pc:sldMkLst>
        <pc:spChg chg="mod">
          <ac:chgData name="Zhang Pengming" userId="f458f1a925e5e4f3" providerId="LiveId" clId="{5FECD1CD-96DC-49E4-A2C5-D8D9B75EE14C}" dt="2022-07-02T15:46:38.412" v="160" actId="207"/>
          <ac:spMkLst>
            <pc:docMk/>
            <pc:sldMk cId="1177072056" sldId="590"/>
            <ac:spMk id="4" creationId="{00000000-0000-0000-0000-000000000000}"/>
          </ac:spMkLst>
        </pc:spChg>
      </pc:sldChg>
      <pc:sldChg chg="modSp">
        <pc:chgData name="Zhang Pengming" userId="f458f1a925e5e4f3" providerId="LiveId" clId="{5FECD1CD-96DC-49E4-A2C5-D8D9B75EE14C}" dt="2022-07-02T15:45:08.843" v="159" actId="108"/>
        <pc:sldMkLst>
          <pc:docMk/>
          <pc:sldMk cId="1895905027" sldId="594"/>
        </pc:sldMkLst>
        <pc:spChg chg="mod">
          <ac:chgData name="Zhang Pengming" userId="f458f1a925e5e4f3" providerId="LiveId" clId="{5FECD1CD-96DC-49E4-A2C5-D8D9B75EE14C}" dt="2022-07-02T15:45:08.843" v="159" actId="108"/>
          <ac:spMkLst>
            <pc:docMk/>
            <pc:sldMk cId="1895905027" sldId="594"/>
            <ac:spMk id="4" creationId="{00000000-0000-0000-0000-000000000000}"/>
          </ac:spMkLst>
        </pc:spChg>
      </pc:sldChg>
      <pc:sldChg chg="modSp mod">
        <pc:chgData name="Zhang Pengming" userId="f458f1a925e5e4f3" providerId="LiveId" clId="{5FECD1CD-96DC-49E4-A2C5-D8D9B75EE14C}" dt="2022-07-02T15:43:15.388" v="145"/>
        <pc:sldMkLst>
          <pc:docMk/>
          <pc:sldMk cId="1310535474" sldId="598"/>
        </pc:sldMkLst>
        <pc:spChg chg="mod">
          <ac:chgData name="Zhang Pengming" userId="f458f1a925e5e4f3" providerId="LiveId" clId="{5FECD1CD-96DC-49E4-A2C5-D8D9B75EE14C}" dt="2022-07-02T15:43:15.388" v="145"/>
          <ac:spMkLst>
            <pc:docMk/>
            <pc:sldMk cId="1310535474" sldId="598"/>
            <ac:spMk id="9" creationId="{00000000-0000-0000-0000-000000000000}"/>
          </ac:spMkLst>
        </pc:spChg>
      </pc:sldChg>
      <pc:sldChg chg="modSp add modAnim">
        <pc:chgData name="Zhang Pengming" userId="f458f1a925e5e4f3" providerId="LiveId" clId="{5FECD1CD-96DC-49E4-A2C5-D8D9B75EE14C}" dt="2022-07-02T15:43:03.853" v="142" actId="6549"/>
        <pc:sldMkLst>
          <pc:docMk/>
          <pc:sldMk cId="2824140860" sldId="607"/>
        </pc:sldMkLst>
        <pc:spChg chg="mod">
          <ac:chgData name="Zhang Pengming" userId="f458f1a925e5e4f3" providerId="LiveId" clId="{5FECD1CD-96DC-49E4-A2C5-D8D9B75EE14C}" dt="2022-07-02T15:43:03.853" v="142" actId="6549"/>
          <ac:spMkLst>
            <pc:docMk/>
            <pc:sldMk cId="2824140860" sldId="607"/>
            <ac:spMk id="4" creationId="{00000000-0000-0000-0000-000000000000}"/>
          </ac:spMkLst>
        </pc:spChg>
      </pc:sldChg>
    </pc:docChg>
  </pc:docChgLst>
  <pc:docChgLst>
    <pc:chgData name="Zhang Pengming" userId="f458f1a925e5e4f3" providerId="LiveId" clId="{F9D130CD-A826-4506-831C-2A19F361ABDC}"/>
    <pc:docChg chg="modSld">
      <pc:chgData name="Zhang Pengming" userId="f458f1a925e5e4f3" providerId="LiveId" clId="{F9D130CD-A826-4506-831C-2A19F361ABDC}" dt="2022-07-03T00:01:50.212" v="26" actId="6549"/>
      <pc:docMkLst>
        <pc:docMk/>
      </pc:docMkLst>
      <pc:sldChg chg="modSp modAnim">
        <pc:chgData name="Zhang Pengming" userId="f458f1a925e5e4f3" providerId="LiveId" clId="{F9D130CD-A826-4506-831C-2A19F361ABDC}" dt="2022-07-03T00:01:50.212" v="26" actId="6549"/>
        <pc:sldMkLst>
          <pc:docMk/>
          <pc:sldMk cId="3088242571" sldId="579"/>
        </pc:sldMkLst>
        <pc:spChg chg="mod">
          <ac:chgData name="Zhang Pengming" userId="f458f1a925e5e4f3" providerId="LiveId" clId="{F9D130CD-A826-4506-831C-2A19F361ABDC}" dt="2022-07-03T00:01:50.212" v="26" actId="6549"/>
          <ac:spMkLst>
            <pc:docMk/>
            <pc:sldMk cId="3088242571" sldId="579"/>
            <ac:spMk id="4" creationId="{00000000-0000-0000-0000-000000000000}"/>
          </ac:spMkLst>
        </pc:spChg>
      </pc:sldChg>
      <pc:sldChg chg="modSp mod">
        <pc:chgData name="Zhang Pengming" userId="f458f1a925e5e4f3" providerId="LiveId" clId="{F9D130CD-A826-4506-831C-2A19F361ABDC}" dt="2022-07-02T23:58:16.888" v="1" actId="14100"/>
        <pc:sldMkLst>
          <pc:docMk/>
          <pc:sldMk cId="2969768042" sldId="588"/>
        </pc:sldMkLst>
        <pc:spChg chg="mod">
          <ac:chgData name="Zhang Pengming" userId="f458f1a925e5e4f3" providerId="LiveId" clId="{F9D130CD-A826-4506-831C-2A19F361ABDC}" dt="2022-07-02T23:58:16.888" v="1" actId="14100"/>
          <ac:spMkLst>
            <pc:docMk/>
            <pc:sldMk cId="2969768042" sldId="588"/>
            <ac:spMk id="4" creationId="{00000000-0000-0000-0000-000000000000}"/>
          </ac:spMkLst>
        </pc:spChg>
      </pc:sldChg>
      <pc:sldChg chg="modSp mod">
        <pc:chgData name="Zhang Pengming" userId="f458f1a925e5e4f3" providerId="LiveId" clId="{F9D130CD-A826-4506-831C-2A19F361ABDC}" dt="2022-07-03T00:00:22.595" v="23" actId="20577"/>
        <pc:sldMkLst>
          <pc:docMk/>
          <pc:sldMk cId="2121924506" sldId="595"/>
        </pc:sldMkLst>
        <pc:spChg chg="mod">
          <ac:chgData name="Zhang Pengming" userId="f458f1a925e5e4f3" providerId="LiveId" clId="{F9D130CD-A826-4506-831C-2A19F361ABDC}" dt="2022-07-03T00:00:22.595" v="23" actId="20577"/>
          <ac:spMkLst>
            <pc:docMk/>
            <pc:sldMk cId="2121924506" sldId="595"/>
            <ac:spMk id="24" creationId="{00000000-0000-0000-0000-000000000000}"/>
          </ac:spMkLst>
        </pc:spChg>
      </pc:sldChg>
      <pc:sldChg chg="modSp mod">
        <pc:chgData name="Zhang Pengming" userId="f458f1a925e5e4f3" providerId="LiveId" clId="{F9D130CD-A826-4506-831C-2A19F361ABDC}" dt="2022-07-03T00:00:30.470" v="25" actId="20577"/>
        <pc:sldMkLst>
          <pc:docMk/>
          <pc:sldMk cId="494116722" sldId="596"/>
        </pc:sldMkLst>
        <pc:spChg chg="mod">
          <ac:chgData name="Zhang Pengming" userId="f458f1a925e5e4f3" providerId="LiveId" clId="{F9D130CD-A826-4506-831C-2A19F361ABDC}" dt="2022-07-03T00:00:30.470" v="25" actId="20577"/>
          <ac:spMkLst>
            <pc:docMk/>
            <pc:sldMk cId="494116722" sldId="596"/>
            <ac:spMk id="24" creationId="{00000000-0000-0000-0000-000000000000}"/>
          </ac:spMkLst>
        </pc:spChg>
      </pc:sldChg>
      <pc:sldChg chg="modSp mod">
        <pc:chgData name="Zhang Pengming" userId="f458f1a925e5e4f3" providerId="LiveId" clId="{F9D130CD-A826-4506-831C-2A19F361ABDC}" dt="2022-07-02T23:58:55.320" v="4"/>
        <pc:sldMkLst>
          <pc:docMk/>
          <pc:sldMk cId="0" sldId="599"/>
        </pc:sldMkLst>
        <pc:spChg chg="mod">
          <ac:chgData name="Zhang Pengming" userId="f458f1a925e5e4f3" providerId="LiveId" clId="{F9D130CD-A826-4506-831C-2A19F361ABDC}" dt="2022-07-02T23:58:55.320" v="4"/>
          <ac:spMkLst>
            <pc:docMk/>
            <pc:sldMk cId="0" sldId="599"/>
            <ac:spMk id="24" creationId="{00000000-0000-0000-0000-000000000000}"/>
          </ac:spMkLst>
        </pc:spChg>
      </pc:sldChg>
      <pc:sldChg chg="modSp mod">
        <pc:chgData name="Zhang Pengming" userId="f458f1a925e5e4f3" providerId="LiveId" clId="{F9D130CD-A826-4506-831C-2A19F361ABDC}" dt="2022-07-02T23:59:02.637" v="7"/>
        <pc:sldMkLst>
          <pc:docMk/>
          <pc:sldMk cId="0" sldId="600"/>
        </pc:sldMkLst>
        <pc:spChg chg="mod">
          <ac:chgData name="Zhang Pengming" userId="f458f1a925e5e4f3" providerId="LiveId" clId="{F9D130CD-A826-4506-831C-2A19F361ABDC}" dt="2022-07-02T23:59:02.637" v="7"/>
          <ac:spMkLst>
            <pc:docMk/>
            <pc:sldMk cId="0" sldId="600"/>
            <ac:spMk id="24" creationId="{00000000-0000-0000-0000-000000000000}"/>
          </ac:spMkLst>
        </pc:spChg>
      </pc:sldChg>
      <pc:sldChg chg="modSp mod">
        <pc:chgData name="Zhang Pengming" userId="f458f1a925e5e4f3" providerId="LiveId" clId="{F9D130CD-A826-4506-831C-2A19F361ABDC}" dt="2022-07-02T23:59:29.770" v="21" actId="20577"/>
        <pc:sldMkLst>
          <pc:docMk/>
          <pc:sldMk cId="0" sldId="606"/>
        </pc:sldMkLst>
        <pc:spChg chg="mod">
          <ac:chgData name="Zhang Pengming" userId="f458f1a925e5e4f3" providerId="LiveId" clId="{F9D130CD-A826-4506-831C-2A19F361ABDC}" dt="2022-07-02T23:59:29.770" v="21" actId="20577"/>
          <ac:spMkLst>
            <pc:docMk/>
            <pc:sldMk cId="0" sldId="606"/>
            <ac:spMk id="4" creationId="{00000000-0000-0000-0000-000000000000}"/>
          </ac:spMkLst>
        </pc:spChg>
        <pc:spChg chg="mod">
          <ac:chgData name="Zhang Pengming" userId="f458f1a925e5e4f3" providerId="LiveId" clId="{F9D130CD-A826-4506-831C-2A19F361ABDC}" dt="2022-07-02T23:59:12.245" v="10"/>
          <ac:spMkLst>
            <pc:docMk/>
            <pc:sldMk cId="0" sldId="606"/>
            <ac:spMk id="2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489A84-6BD5-4AFB-9E39-F8582DD0E484}" type="datetimeFigureOut">
              <a:rPr lang="zh-CN" altLang="en-US" smtClean="0"/>
              <a:t>2022/7/3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0F06A-3330-4770-BDF3-C750CBFEA9C3}" type="slidenum">
              <a:rPr lang="zh-CN" altLang="en-US" smtClean="0"/>
              <a:t>‹#›</a:t>
            </a:fld>
            <a:endParaRPr lang="zh-CN" altLang="en-US"/>
          </a:p>
        </p:txBody>
      </p:sp>
    </p:spTree>
    <p:extLst>
      <p:ext uri="{BB962C8B-B14F-4D97-AF65-F5344CB8AC3E}">
        <p14:creationId xmlns:p14="http://schemas.microsoft.com/office/powerpoint/2010/main" val="3822467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D0F06A-3330-4770-BDF3-C750CBFEA9C3}" type="slidenum">
              <a:rPr lang="zh-CN" altLang="en-US" smtClean="0"/>
              <a:t>2</a:t>
            </a:fld>
            <a:endParaRPr lang="zh-CN" altLang="en-US"/>
          </a:p>
        </p:txBody>
      </p:sp>
    </p:spTree>
    <p:extLst>
      <p:ext uri="{BB962C8B-B14F-4D97-AF65-F5344CB8AC3E}">
        <p14:creationId xmlns:p14="http://schemas.microsoft.com/office/powerpoint/2010/main" val="1223312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indent="-457200">
              <a:lnSpc>
                <a:spcPct val="200000"/>
              </a:lnSpc>
              <a:spcBef>
                <a:spcPts val="0"/>
              </a:spcBef>
              <a:buFont typeface="Wingdings" panose="05000000000000000000" pitchFamily="2" charset="2"/>
              <a:buChar char="l"/>
            </a:pPr>
            <a:r>
              <a:rPr lang="zh-CN" altLang="en-US" sz="1200" b="1" dirty="0">
                <a:solidFill>
                  <a:srgbClr val="002060"/>
                </a:solidFill>
                <a:latin typeface="微软雅黑" panose="020B0503020204020204" charset="-122"/>
                <a:ea typeface="微软雅黑" panose="020B0503020204020204" charset="-122"/>
              </a:rPr>
              <a:t>手征密度和手征流的起源不是手征反常，而电流的起源是手征反常且只有转动</a:t>
            </a:r>
            <a:r>
              <a:rPr lang="en-US" altLang="zh-CN" sz="1200" b="1" dirty="0">
                <a:solidFill>
                  <a:srgbClr val="002060"/>
                </a:solidFill>
                <a:latin typeface="微软雅黑" panose="020B0503020204020204" charset="-122"/>
                <a:ea typeface="微软雅黑" panose="020B0503020204020204" charset="-122"/>
              </a:rPr>
              <a:t>-</a:t>
            </a:r>
            <a:r>
              <a:rPr lang="zh-CN" altLang="en-US" sz="1200" b="1" dirty="0">
                <a:solidFill>
                  <a:srgbClr val="002060"/>
                </a:solidFill>
                <a:latin typeface="微软雅黑" panose="020B0503020204020204" charset="-122"/>
                <a:ea typeface="微软雅黑" panose="020B0503020204020204" charset="-122"/>
              </a:rPr>
              <a:t>自旋耦合的贡献。</a:t>
            </a:r>
            <a:endParaRPr lang="en-US" altLang="zh-CN" sz="1200"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r>
              <a:rPr lang="zh-CN" altLang="en-US" sz="1200" b="1" dirty="0">
                <a:solidFill>
                  <a:srgbClr val="002060"/>
                </a:solidFill>
                <a:latin typeface="微软雅黑" panose="020B0503020204020204" charset="-122"/>
                <a:ea typeface="微软雅黑" panose="020B0503020204020204" charset="-122"/>
              </a:rPr>
              <a:t>转动使得正负电子的自旋都朝下，垂直电磁场对应的玻印亭矢量会给正负电子一个与自旋反向的动量偏移；于是无论对电子还是正电子，总是左手粒子多于右手粒子</a:t>
            </a:r>
            <a:br>
              <a:rPr lang="en-US" altLang="zh-CN" sz="1200" b="1" dirty="0">
                <a:solidFill>
                  <a:srgbClr val="002060"/>
                </a:solidFill>
                <a:latin typeface="微软雅黑" panose="020B0503020204020204" charset="-122"/>
                <a:ea typeface="微软雅黑" panose="020B0503020204020204" charset="-122"/>
              </a:rPr>
            </a:br>
            <a:endParaRPr lang="zh-CN" altLang="en-US" dirty="0"/>
          </a:p>
        </p:txBody>
      </p:sp>
      <p:sp>
        <p:nvSpPr>
          <p:cNvPr id="4" name="灯片编号占位符 3"/>
          <p:cNvSpPr>
            <a:spLocks noGrp="1"/>
          </p:cNvSpPr>
          <p:nvPr>
            <p:ph type="sldNum" sz="quarter" idx="5"/>
          </p:nvPr>
        </p:nvSpPr>
        <p:spPr/>
        <p:txBody>
          <a:bodyPr/>
          <a:lstStyle/>
          <a:p>
            <a:fld id="{3DD0F06A-3330-4770-BDF3-C750CBFEA9C3}" type="slidenum">
              <a:rPr lang="zh-CN" altLang="en-US" smtClean="0"/>
              <a:t>19</a:t>
            </a:fld>
            <a:endParaRPr lang="zh-CN" altLang="en-US"/>
          </a:p>
        </p:txBody>
      </p:sp>
    </p:spTree>
    <p:extLst>
      <p:ext uri="{BB962C8B-B14F-4D97-AF65-F5344CB8AC3E}">
        <p14:creationId xmlns:p14="http://schemas.microsoft.com/office/powerpoint/2010/main" val="300483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indent="-457200">
              <a:lnSpc>
                <a:spcPct val="200000"/>
              </a:lnSpc>
              <a:spcBef>
                <a:spcPts val="0"/>
              </a:spcBef>
              <a:buFont typeface="Wingdings" panose="05000000000000000000" pitchFamily="2" charset="2"/>
              <a:buChar char="l"/>
            </a:pPr>
            <a:r>
              <a:rPr lang="zh-CN" altLang="en-US" sz="1200" b="1" dirty="0">
                <a:solidFill>
                  <a:srgbClr val="002060"/>
                </a:solidFill>
                <a:latin typeface="微软雅黑" panose="020B0503020204020204" charset="-122"/>
                <a:ea typeface="微软雅黑" panose="020B0503020204020204" charset="-122"/>
              </a:rPr>
              <a:t>手征密度和手征流的起源不是手征反常，而电流的起源是手征反常且只有转动</a:t>
            </a:r>
            <a:r>
              <a:rPr lang="en-US" altLang="zh-CN" sz="1200" b="1" dirty="0">
                <a:solidFill>
                  <a:srgbClr val="002060"/>
                </a:solidFill>
                <a:latin typeface="微软雅黑" panose="020B0503020204020204" charset="-122"/>
                <a:ea typeface="微软雅黑" panose="020B0503020204020204" charset="-122"/>
              </a:rPr>
              <a:t>-</a:t>
            </a:r>
            <a:r>
              <a:rPr lang="zh-CN" altLang="en-US" sz="1200" b="1" dirty="0">
                <a:solidFill>
                  <a:srgbClr val="002060"/>
                </a:solidFill>
                <a:latin typeface="微软雅黑" panose="020B0503020204020204" charset="-122"/>
                <a:ea typeface="微软雅黑" panose="020B0503020204020204" charset="-122"/>
              </a:rPr>
              <a:t>自旋耦合的贡献。</a:t>
            </a:r>
            <a:endParaRPr lang="en-US" altLang="zh-CN" sz="1200"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r>
              <a:rPr lang="zh-CN" altLang="en-US" sz="1200" b="1" dirty="0">
                <a:solidFill>
                  <a:srgbClr val="002060"/>
                </a:solidFill>
                <a:latin typeface="微软雅黑" panose="020B0503020204020204" charset="-122"/>
                <a:ea typeface="微软雅黑" panose="020B0503020204020204" charset="-122"/>
              </a:rPr>
              <a:t>转动使得正负电子的自旋都朝下，垂直电磁场对应的玻印亭矢量会给正负电子一个与自旋反向的动量偏移；于是无论对电子还是正电子，总是左手粒子多于右手粒子</a:t>
            </a:r>
            <a:br>
              <a:rPr lang="en-US" altLang="zh-CN" sz="1200" b="1" dirty="0">
                <a:solidFill>
                  <a:srgbClr val="002060"/>
                </a:solidFill>
                <a:latin typeface="微软雅黑" panose="020B0503020204020204" charset="-122"/>
                <a:ea typeface="微软雅黑" panose="020B0503020204020204" charset="-122"/>
              </a:rPr>
            </a:br>
            <a:endParaRPr lang="zh-CN" altLang="en-US" dirty="0"/>
          </a:p>
        </p:txBody>
      </p:sp>
      <p:sp>
        <p:nvSpPr>
          <p:cNvPr id="4" name="灯片编号占位符 3"/>
          <p:cNvSpPr>
            <a:spLocks noGrp="1"/>
          </p:cNvSpPr>
          <p:nvPr>
            <p:ph type="sldNum" sz="quarter" idx="5"/>
          </p:nvPr>
        </p:nvSpPr>
        <p:spPr/>
        <p:txBody>
          <a:bodyPr/>
          <a:lstStyle/>
          <a:p>
            <a:fld id="{3DD0F06A-3330-4770-BDF3-C750CBFEA9C3}" type="slidenum">
              <a:rPr lang="zh-CN" altLang="en-US" smtClean="0"/>
              <a:t>20</a:t>
            </a:fld>
            <a:endParaRPr lang="zh-CN" altLang="en-US"/>
          </a:p>
        </p:txBody>
      </p:sp>
    </p:spTree>
    <p:extLst>
      <p:ext uri="{BB962C8B-B14F-4D97-AF65-F5344CB8AC3E}">
        <p14:creationId xmlns:p14="http://schemas.microsoft.com/office/powerpoint/2010/main" val="615505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solidFill>
                  <a:srgbClr val="002060"/>
                </a:solidFill>
                <a:latin typeface="微软雅黑" panose="020B0503020204020204" charset="-122"/>
                <a:ea typeface="微软雅黑" panose="020B0503020204020204" charset="-122"/>
              </a:rPr>
              <a:t>Phys. Rev. A 103, L010201 (2021)</a:t>
            </a:r>
            <a:br>
              <a:rPr lang="en-US" altLang="zh-CN" sz="1200" b="1" dirty="0">
                <a:solidFill>
                  <a:srgbClr val="002060"/>
                </a:solidFill>
                <a:latin typeface="微软雅黑" panose="020B0503020204020204" charset="-122"/>
                <a:ea typeface="微软雅黑" panose="020B0503020204020204" charset="-122"/>
              </a:rPr>
            </a:br>
            <a:r>
              <a:rPr lang="en-US" altLang="zh-CN" sz="1200" b="1" dirty="0">
                <a:solidFill>
                  <a:srgbClr val="002060"/>
                </a:solidFill>
                <a:latin typeface="微软雅黑" panose="020B0503020204020204" charset="-122"/>
                <a:ea typeface="微软雅黑" panose="020B0503020204020204" charset="-122"/>
              </a:rPr>
              <a:t>Phys. Rev. A 101, 032117 (2020)</a:t>
            </a:r>
            <a:br>
              <a:rPr lang="en-US" altLang="zh-CN" sz="1200" b="1" dirty="0">
                <a:solidFill>
                  <a:srgbClr val="002060"/>
                </a:solidFill>
                <a:latin typeface="微软雅黑" panose="020B0503020204020204" charset="-122"/>
                <a:ea typeface="微软雅黑" panose="020B0503020204020204" charset="-122"/>
              </a:rPr>
            </a:br>
            <a:r>
              <a:rPr lang="pt-BR" altLang="zh-CN" sz="1200" b="1" dirty="0">
                <a:solidFill>
                  <a:srgbClr val="002060"/>
                </a:solidFill>
                <a:latin typeface="微软雅黑" panose="020B0503020204020204" charset="-122"/>
                <a:ea typeface="微软雅黑" panose="020B0503020204020204" charset="-122"/>
              </a:rPr>
              <a:t>Phys. Rev. A 100, 030101(R) (2019)</a:t>
            </a:r>
            <a:br>
              <a:rPr lang="pt-BR" altLang="zh-CN" sz="1200" b="1" dirty="0">
                <a:solidFill>
                  <a:srgbClr val="002060"/>
                </a:solidFill>
                <a:latin typeface="微软雅黑" panose="020B0503020204020204" charset="-122"/>
                <a:ea typeface="微软雅黑" panose="020B0503020204020204" charset="-122"/>
              </a:rPr>
            </a:br>
            <a:endParaRPr lang="zh-CN" altLang="en-US" dirty="0"/>
          </a:p>
        </p:txBody>
      </p:sp>
      <p:sp>
        <p:nvSpPr>
          <p:cNvPr id="4" name="灯片编号占位符 3"/>
          <p:cNvSpPr>
            <a:spLocks noGrp="1"/>
          </p:cNvSpPr>
          <p:nvPr>
            <p:ph type="sldNum" sz="quarter" idx="5"/>
          </p:nvPr>
        </p:nvSpPr>
        <p:spPr/>
        <p:txBody>
          <a:bodyPr/>
          <a:lstStyle/>
          <a:p>
            <a:fld id="{3DD0F06A-3330-4770-BDF3-C750CBFEA9C3}" type="slidenum">
              <a:rPr lang="zh-CN" altLang="en-US" smtClean="0"/>
              <a:t>22</a:t>
            </a:fld>
            <a:endParaRPr lang="zh-CN" altLang="en-US"/>
          </a:p>
        </p:txBody>
      </p:sp>
    </p:spTree>
    <p:extLst>
      <p:ext uri="{BB962C8B-B14F-4D97-AF65-F5344CB8AC3E}">
        <p14:creationId xmlns:p14="http://schemas.microsoft.com/office/powerpoint/2010/main" val="277438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solidFill>
                  <a:srgbClr val="002060"/>
                </a:solidFill>
                <a:latin typeface="微软雅黑" panose="020B0503020204020204" charset="-122"/>
                <a:ea typeface="微软雅黑" panose="020B0503020204020204" charset="-122"/>
              </a:rPr>
              <a:t>Phys. Rev. A 103, L010201 (2021)</a:t>
            </a:r>
            <a:br>
              <a:rPr lang="en-US" altLang="zh-CN" sz="1200" b="1" dirty="0">
                <a:solidFill>
                  <a:srgbClr val="002060"/>
                </a:solidFill>
                <a:latin typeface="微软雅黑" panose="020B0503020204020204" charset="-122"/>
                <a:ea typeface="微软雅黑" panose="020B0503020204020204" charset="-122"/>
              </a:rPr>
            </a:br>
            <a:r>
              <a:rPr lang="en-US" altLang="zh-CN" sz="1200" b="1" dirty="0">
                <a:solidFill>
                  <a:srgbClr val="002060"/>
                </a:solidFill>
                <a:latin typeface="微软雅黑" panose="020B0503020204020204" charset="-122"/>
                <a:ea typeface="微软雅黑" panose="020B0503020204020204" charset="-122"/>
              </a:rPr>
              <a:t>Phys. Rev. A 101, 032117 (2020)</a:t>
            </a:r>
            <a:br>
              <a:rPr lang="en-US" altLang="zh-CN" sz="1200" b="1" dirty="0">
                <a:solidFill>
                  <a:srgbClr val="002060"/>
                </a:solidFill>
                <a:latin typeface="微软雅黑" panose="020B0503020204020204" charset="-122"/>
                <a:ea typeface="微软雅黑" panose="020B0503020204020204" charset="-122"/>
              </a:rPr>
            </a:br>
            <a:r>
              <a:rPr lang="pt-BR" altLang="zh-CN" sz="1200" b="1" dirty="0">
                <a:solidFill>
                  <a:srgbClr val="002060"/>
                </a:solidFill>
                <a:latin typeface="微软雅黑" panose="020B0503020204020204" charset="-122"/>
                <a:ea typeface="微软雅黑" panose="020B0503020204020204" charset="-122"/>
              </a:rPr>
              <a:t>Phys. Rev. A 100, 030101(R) (2019)</a:t>
            </a:r>
            <a:br>
              <a:rPr lang="pt-BR" altLang="zh-CN" sz="1200" b="1" dirty="0">
                <a:solidFill>
                  <a:srgbClr val="002060"/>
                </a:solidFill>
                <a:latin typeface="微软雅黑" panose="020B0503020204020204" charset="-122"/>
                <a:ea typeface="微软雅黑" panose="020B0503020204020204" charset="-122"/>
              </a:rPr>
            </a:br>
            <a:endParaRPr lang="zh-CN" altLang="en-US" dirty="0"/>
          </a:p>
        </p:txBody>
      </p:sp>
      <p:sp>
        <p:nvSpPr>
          <p:cNvPr id="4" name="灯片编号占位符 3"/>
          <p:cNvSpPr>
            <a:spLocks noGrp="1"/>
          </p:cNvSpPr>
          <p:nvPr>
            <p:ph type="sldNum" sz="quarter" idx="5"/>
          </p:nvPr>
        </p:nvSpPr>
        <p:spPr/>
        <p:txBody>
          <a:bodyPr/>
          <a:lstStyle/>
          <a:p>
            <a:fld id="{3DD0F06A-3330-4770-BDF3-C750CBFEA9C3}" type="slidenum">
              <a:rPr lang="zh-CN" altLang="en-US" smtClean="0"/>
              <a:t>25</a:t>
            </a:fld>
            <a:endParaRPr lang="zh-CN" altLang="en-US"/>
          </a:p>
        </p:txBody>
      </p:sp>
    </p:spTree>
    <p:extLst>
      <p:ext uri="{BB962C8B-B14F-4D97-AF65-F5344CB8AC3E}">
        <p14:creationId xmlns:p14="http://schemas.microsoft.com/office/powerpoint/2010/main" val="2133108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42424"/>
                </a:solidFill>
                <a:effectLst/>
                <a:latin typeface="system-ui"/>
              </a:rPr>
              <a:t>从几种常用的原子核手征核力出发，通过重新计算两中子到两质子的跃迁振幅，结合最新的理论结果，确定了与这些手征核力匹配的无中微子双贝塔衰变短程跃迁算符中的低能耦合常数；并且通过原子核波函数的从头计算，定量给出了该短程跃迁算符对轻核以及最轻候选核</a:t>
            </a:r>
            <a:r>
              <a:rPr lang="en-US" altLang="zh-CN" b="0" i="0" dirty="0">
                <a:solidFill>
                  <a:srgbClr val="242424"/>
                </a:solidFill>
                <a:effectLst/>
                <a:latin typeface="system-ui"/>
              </a:rPr>
              <a:t>48Ca</a:t>
            </a:r>
            <a:r>
              <a:rPr lang="zh-CN" altLang="en-US" b="0" i="0" dirty="0">
                <a:solidFill>
                  <a:srgbClr val="242424"/>
                </a:solidFill>
                <a:effectLst/>
                <a:latin typeface="system-ui"/>
              </a:rPr>
              <a:t>无中微子双贝塔衰变矩阵元的影响。研究发现，短程跃迁算符对不同核的衰变核矩阵元均表现出增强效应。最轻候选核</a:t>
            </a:r>
            <a:r>
              <a:rPr lang="en-US" altLang="zh-CN" b="0" i="0" dirty="0">
                <a:solidFill>
                  <a:srgbClr val="242424"/>
                </a:solidFill>
                <a:effectLst/>
                <a:latin typeface="system-ui"/>
              </a:rPr>
              <a:t>48Ca</a:t>
            </a:r>
            <a:r>
              <a:rPr lang="zh-CN" altLang="en-US" b="0" i="0" dirty="0">
                <a:solidFill>
                  <a:srgbClr val="242424"/>
                </a:solidFill>
                <a:effectLst/>
                <a:latin typeface="system-ui"/>
              </a:rPr>
              <a:t>的核矩阵元增大了</a:t>
            </a:r>
            <a:r>
              <a:rPr lang="en-US" altLang="zh-CN" b="0" i="0" dirty="0">
                <a:solidFill>
                  <a:srgbClr val="242424"/>
                </a:solidFill>
                <a:effectLst/>
                <a:latin typeface="system-ui"/>
              </a:rPr>
              <a:t>43(7)% </a:t>
            </a:r>
            <a:r>
              <a:rPr lang="zh-CN" altLang="en-US" b="0" i="0" dirty="0">
                <a:solidFill>
                  <a:srgbClr val="242424"/>
                </a:solidFill>
                <a:effectLst/>
                <a:latin typeface="system-ui"/>
              </a:rPr>
              <a:t>。预期这种增强效应同样会出现在实验上更关注的候选核中，如</a:t>
            </a:r>
            <a:r>
              <a:rPr lang="en-US" altLang="zh-CN" b="0" i="0" dirty="0">
                <a:solidFill>
                  <a:srgbClr val="242424"/>
                </a:solidFill>
                <a:effectLst/>
                <a:latin typeface="system-ui"/>
              </a:rPr>
              <a:t>76Ge, 82Se, 100Mo, 136Xe</a:t>
            </a:r>
            <a:r>
              <a:rPr lang="zh-CN" altLang="en-US" b="0" i="0" dirty="0">
                <a:solidFill>
                  <a:srgbClr val="242424"/>
                </a:solidFill>
                <a:effectLst/>
                <a:latin typeface="system-ui"/>
              </a:rPr>
              <a:t>等。该结论对在我国锦屏地下实验室和江门中微子实验室开展无中微子双贝塔衰变的测量工作具有积极的影响。预期不久，有望结合格点</a:t>
            </a:r>
            <a:r>
              <a:rPr lang="en-US" altLang="zh-CN" b="0" i="0" dirty="0">
                <a:solidFill>
                  <a:srgbClr val="242424"/>
                </a:solidFill>
                <a:effectLst/>
                <a:latin typeface="system-ui"/>
              </a:rPr>
              <a:t>QCD</a:t>
            </a:r>
            <a:r>
              <a:rPr lang="zh-CN" altLang="en-US" b="0" i="0" dirty="0">
                <a:solidFill>
                  <a:srgbClr val="242424"/>
                </a:solidFill>
                <a:effectLst/>
                <a:latin typeface="system-ui"/>
              </a:rPr>
              <a:t>对两中子到两质子跃迁振幅的计算结果，实现对短程跃迁算符贡献更准确的确定。</a:t>
            </a:r>
            <a:endParaRPr lang="zh-CN" altLang="en-US" dirty="0"/>
          </a:p>
        </p:txBody>
      </p:sp>
      <p:sp>
        <p:nvSpPr>
          <p:cNvPr id="4" name="灯片编号占位符 3"/>
          <p:cNvSpPr>
            <a:spLocks noGrp="1"/>
          </p:cNvSpPr>
          <p:nvPr>
            <p:ph type="sldNum" sz="quarter" idx="5"/>
          </p:nvPr>
        </p:nvSpPr>
        <p:spPr/>
        <p:txBody>
          <a:bodyPr/>
          <a:lstStyle/>
          <a:p>
            <a:fld id="{3DD0F06A-3330-4770-BDF3-C750CBFEA9C3}" type="slidenum">
              <a:rPr lang="zh-CN" altLang="en-US" smtClean="0"/>
              <a:t>5</a:t>
            </a:fld>
            <a:endParaRPr lang="zh-CN" altLang="en-US"/>
          </a:p>
        </p:txBody>
      </p:sp>
    </p:spTree>
    <p:extLst>
      <p:ext uri="{BB962C8B-B14F-4D97-AF65-F5344CB8AC3E}">
        <p14:creationId xmlns:p14="http://schemas.microsoft.com/office/powerpoint/2010/main" val="3950252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ptQMC</a:t>
            </a:r>
            <a:r>
              <a:rPr lang="en-US" altLang="zh-CN" dirty="0"/>
              <a:t> binding energies as functions of the projection time τ compared with nonperturbative results. The circles (red), down triangles (green), and diamonds (blue) denote the energies at the zeroth, first, and second orders, respectively. The squares (black) represent the exact results calculated with sparse matrix multiplications for 3 H and full nonperturbative QMC for 4 He and 16O, respectively. Each group of results are fitted with a sum of exponential functions (dashed lines). The red bars mark the experimental binding energies.</a:t>
            </a:r>
            <a:endParaRPr lang="zh-CN" altLang="en-US" dirty="0"/>
          </a:p>
        </p:txBody>
      </p:sp>
      <p:sp>
        <p:nvSpPr>
          <p:cNvPr id="4" name="灯片编号占位符 3"/>
          <p:cNvSpPr>
            <a:spLocks noGrp="1"/>
          </p:cNvSpPr>
          <p:nvPr>
            <p:ph type="sldNum" sz="quarter" idx="5"/>
          </p:nvPr>
        </p:nvSpPr>
        <p:spPr/>
        <p:txBody>
          <a:bodyPr/>
          <a:lstStyle/>
          <a:p>
            <a:fld id="{3DD0F06A-3330-4770-BDF3-C750CBFEA9C3}" type="slidenum">
              <a:rPr lang="zh-CN" altLang="en-US" smtClean="0"/>
              <a:t>7</a:t>
            </a:fld>
            <a:endParaRPr lang="zh-CN" altLang="en-US"/>
          </a:p>
        </p:txBody>
      </p:sp>
    </p:spTree>
    <p:extLst>
      <p:ext uri="{BB962C8B-B14F-4D97-AF65-F5344CB8AC3E}">
        <p14:creationId xmlns:p14="http://schemas.microsoft.com/office/powerpoint/2010/main" val="1826771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indent="-457200">
              <a:lnSpc>
                <a:spcPct val="200000"/>
              </a:lnSpc>
              <a:spcBef>
                <a:spcPts val="0"/>
              </a:spcBef>
              <a:buFont typeface="Wingdings" panose="05000000000000000000" pitchFamily="2" charset="2"/>
              <a:buChar char="l"/>
            </a:pPr>
            <a:r>
              <a:rPr lang="zh-CN" altLang="en-US" sz="1200" b="1" dirty="0">
                <a:solidFill>
                  <a:srgbClr val="002060"/>
                </a:solidFill>
                <a:latin typeface="微软雅黑" panose="020B0503020204020204" charset="-122"/>
                <a:ea typeface="微软雅黑" panose="020B0503020204020204" charset="-122"/>
              </a:rPr>
              <a:t>手征密度和手征流的起源不是手征反常，而电流的起源是手征反常且只有转动</a:t>
            </a:r>
            <a:r>
              <a:rPr lang="en-US" altLang="zh-CN" sz="1200" b="1" dirty="0">
                <a:solidFill>
                  <a:srgbClr val="002060"/>
                </a:solidFill>
                <a:latin typeface="微软雅黑" panose="020B0503020204020204" charset="-122"/>
                <a:ea typeface="微软雅黑" panose="020B0503020204020204" charset="-122"/>
              </a:rPr>
              <a:t>-</a:t>
            </a:r>
            <a:r>
              <a:rPr lang="zh-CN" altLang="en-US" sz="1200" b="1" dirty="0">
                <a:solidFill>
                  <a:srgbClr val="002060"/>
                </a:solidFill>
                <a:latin typeface="微软雅黑" panose="020B0503020204020204" charset="-122"/>
                <a:ea typeface="微软雅黑" panose="020B0503020204020204" charset="-122"/>
              </a:rPr>
              <a:t>自旋耦合的贡献。</a:t>
            </a:r>
            <a:endParaRPr lang="en-US" altLang="zh-CN" sz="1200"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r>
              <a:rPr lang="zh-CN" altLang="en-US" sz="1200" b="1" dirty="0">
                <a:solidFill>
                  <a:srgbClr val="002060"/>
                </a:solidFill>
                <a:latin typeface="微软雅黑" panose="020B0503020204020204" charset="-122"/>
                <a:ea typeface="微软雅黑" panose="020B0503020204020204" charset="-122"/>
              </a:rPr>
              <a:t>转动使得正负电子的自旋都朝下，垂直电磁场对应的玻印亭矢量会给正负电子一个与自旋反向的动量偏移；于是无论对电子还是正电子，总是左手粒子多于右手粒子</a:t>
            </a:r>
            <a:br>
              <a:rPr lang="en-US" altLang="zh-CN" sz="1200" b="1" dirty="0">
                <a:solidFill>
                  <a:srgbClr val="002060"/>
                </a:solidFill>
                <a:latin typeface="微软雅黑" panose="020B0503020204020204" charset="-122"/>
                <a:ea typeface="微软雅黑" panose="020B0503020204020204" charset="-122"/>
              </a:rPr>
            </a:br>
            <a:endParaRPr lang="zh-CN" altLang="en-US" dirty="0"/>
          </a:p>
        </p:txBody>
      </p:sp>
      <p:sp>
        <p:nvSpPr>
          <p:cNvPr id="4" name="灯片编号占位符 3"/>
          <p:cNvSpPr>
            <a:spLocks noGrp="1"/>
          </p:cNvSpPr>
          <p:nvPr>
            <p:ph type="sldNum" sz="quarter" idx="5"/>
          </p:nvPr>
        </p:nvSpPr>
        <p:spPr/>
        <p:txBody>
          <a:bodyPr/>
          <a:lstStyle/>
          <a:p>
            <a:fld id="{3DD0F06A-3330-4770-BDF3-C750CBFEA9C3}" type="slidenum">
              <a:rPr lang="zh-CN" altLang="en-US" smtClean="0"/>
              <a:t>11</a:t>
            </a:fld>
            <a:endParaRPr lang="zh-CN" altLang="en-US"/>
          </a:p>
        </p:txBody>
      </p:sp>
    </p:spTree>
    <p:extLst>
      <p:ext uri="{BB962C8B-B14F-4D97-AF65-F5344CB8AC3E}">
        <p14:creationId xmlns:p14="http://schemas.microsoft.com/office/powerpoint/2010/main" val="3208566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indent="-457200">
              <a:lnSpc>
                <a:spcPct val="200000"/>
              </a:lnSpc>
              <a:spcBef>
                <a:spcPts val="0"/>
              </a:spcBef>
              <a:buFont typeface="Wingdings" panose="05000000000000000000" pitchFamily="2" charset="2"/>
              <a:buChar char="l"/>
            </a:pPr>
            <a:r>
              <a:rPr lang="zh-CN" altLang="en-US" sz="1200" b="1" dirty="0">
                <a:solidFill>
                  <a:srgbClr val="002060"/>
                </a:solidFill>
                <a:latin typeface="微软雅黑" panose="020B0503020204020204" charset="-122"/>
                <a:ea typeface="微软雅黑" panose="020B0503020204020204" charset="-122"/>
              </a:rPr>
              <a:t>手征密度和手征流的起源不是手征反常，而电流的起源是手征反常且只有转动</a:t>
            </a:r>
            <a:r>
              <a:rPr lang="en-US" altLang="zh-CN" sz="1200" b="1" dirty="0">
                <a:solidFill>
                  <a:srgbClr val="002060"/>
                </a:solidFill>
                <a:latin typeface="微软雅黑" panose="020B0503020204020204" charset="-122"/>
                <a:ea typeface="微软雅黑" panose="020B0503020204020204" charset="-122"/>
              </a:rPr>
              <a:t>-</a:t>
            </a:r>
            <a:r>
              <a:rPr lang="zh-CN" altLang="en-US" sz="1200" b="1" dirty="0">
                <a:solidFill>
                  <a:srgbClr val="002060"/>
                </a:solidFill>
                <a:latin typeface="微软雅黑" panose="020B0503020204020204" charset="-122"/>
                <a:ea typeface="微软雅黑" panose="020B0503020204020204" charset="-122"/>
              </a:rPr>
              <a:t>自旋耦合的贡献。</a:t>
            </a:r>
            <a:endParaRPr lang="en-US" altLang="zh-CN" sz="1200"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r>
              <a:rPr lang="zh-CN" altLang="en-US" sz="1200" b="1" dirty="0">
                <a:solidFill>
                  <a:srgbClr val="002060"/>
                </a:solidFill>
                <a:latin typeface="微软雅黑" panose="020B0503020204020204" charset="-122"/>
                <a:ea typeface="微软雅黑" panose="020B0503020204020204" charset="-122"/>
              </a:rPr>
              <a:t>转动使得正负电子的自旋都朝下，垂直电磁场对应的玻印亭矢量会给正负电子一个与自旋反向的动量偏移；于是无论对电子还是正电子，总是左手粒子多于右手粒子</a:t>
            </a:r>
            <a:br>
              <a:rPr lang="en-US" altLang="zh-CN" sz="1200" b="1" dirty="0">
                <a:solidFill>
                  <a:srgbClr val="002060"/>
                </a:solidFill>
                <a:latin typeface="微软雅黑" panose="020B0503020204020204" charset="-122"/>
                <a:ea typeface="微软雅黑" panose="020B0503020204020204" charset="-122"/>
              </a:rPr>
            </a:br>
            <a:endParaRPr lang="zh-CN" altLang="en-US" dirty="0"/>
          </a:p>
        </p:txBody>
      </p:sp>
      <p:sp>
        <p:nvSpPr>
          <p:cNvPr id="4" name="灯片编号占位符 3"/>
          <p:cNvSpPr>
            <a:spLocks noGrp="1"/>
          </p:cNvSpPr>
          <p:nvPr>
            <p:ph type="sldNum" sz="quarter" idx="5"/>
          </p:nvPr>
        </p:nvSpPr>
        <p:spPr/>
        <p:txBody>
          <a:bodyPr/>
          <a:lstStyle/>
          <a:p>
            <a:fld id="{3DD0F06A-3330-4770-BDF3-C750CBFEA9C3}" type="slidenum">
              <a:rPr lang="zh-CN" altLang="en-US" smtClean="0"/>
              <a:t>13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indent="-457200">
              <a:lnSpc>
                <a:spcPct val="200000"/>
              </a:lnSpc>
              <a:spcBef>
                <a:spcPts val="0"/>
              </a:spcBef>
              <a:buFont typeface="Wingdings" panose="05000000000000000000" pitchFamily="2" charset="2"/>
              <a:buChar char="l"/>
            </a:pPr>
            <a:r>
              <a:rPr lang="zh-CN" altLang="en-US" sz="1200" b="1" dirty="0">
                <a:solidFill>
                  <a:srgbClr val="002060"/>
                </a:solidFill>
                <a:latin typeface="微软雅黑" panose="020B0503020204020204" charset="-122"/>
                <a:ea typeface="微软雅黑" panose="020B0503020204020204" charset="-122"/>
              </a:rPr>
              <a:t>手征密度和手征流的起源不是手征反常，而电流的起源是手征反常且只有转动</a:t>
            </a:r>
            <a:r>
              <a:rPr lang="en-US" altLang="zh-CN" sz="1200" b="1" dirty="0">
                <a:solidFill>
                  <a:srgbClr val="002060"/>
                </a:solidFill>
                <a:latin typeface="微软雅黑" panose="020B0503020204020204" charset="-122"/>
                <a:ea typeface="微软雅黑" panose="020B0503020204020204" charset="-122"/>
              </a:rPr>
              <a:t>-</a:t>
            </a:r>
            <a:r>
              <a:rPr lang="zh-CN" altLang="en-US" sz="1200" b="1" dirty="0">
                <a:solidFill>
                  <a:srgbClr val="002060"/>
                </a:solidFill>
                <a:latin typeface="微软雅黑" panose="020B0503020204020204" charset="-122"/>
                <a:ea typeface="微软雅黑" panose="020B0503020204020204" charset="-122"/>
              </a:rPr>
              <a:t>自旋耦合的贡献。</a:t>
            </a:r>
            <a:endParaRPr lang="en-US" altLang="zh-CN" sz="1200"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r>
              <a:rPr lang="zh-CN" altLang="en-US" sz="1200" b="1" dirty="0">
                <a:solidFill>
                  <a:srgbClr val="002060"/>
                </a:solidFill>
                <a:latin typeface="微软雅黑" panose="020B0503020204020204" charset="-122"/>
                <a:ea typeface="微软雅黑" panose="020B0503020204020204" charset="-122"/>
              </a:rPr>
              <a:t>转动使得正负电子的自旋都朝下，垂直电磁场对应的玻印亭矢量会给正负电子一个与自旋反向的动量偏移；于是无论对电子还是正电子，总是左手粒子多于右手粒子</a:t>
            </a:r>
            <a:br>
              <a:rPr lang="en-US" altLang="zh-CN" sz="1200" b="1" dirty="0">
                <a:solidFill>
                  <a:srgbClr val="002060"/>
                </a:solidFill>
                <a:latin typeface="微软雅黑" panose="020B0503020204020204" charset="-122"/>
                <a:ea typeface="微软雅黑" panose="020B0503020204020204" charset="-122"/>
              </a:rPr>
            </a:br>
            <a:endParaRPr lang="zh-CN" altLang="en-US" dirty="0"/>
          </a:p>
        </p:txBody>
      </p:sp>
      <p:sp>
        <p:nvSpPr>
          <p:cNvPr id="4" name="灯片编号占位符 3"/>
          <p:cNvSpPr>
            <a:spLocks noGrp="1"/>
          </p:cNvSpPr>
          <p:nvPr>
            <p:ph type="sldNum" sz="quarter" idx="5"/>
          </p:nvPr>
        </p:nvSpPr>
        <p:spPr/>
        <p:txBody>
          <a:bodyPr/>
          <a:lstStyle/>
          <a:p>
            <a:fld id="{3DD0F06A-3330-4770-BDF3-C750CBFEA9C3}" type="slidenum">
              <a:rPr lang="zh-CN" altLang="en-US" smtClean="0"/>
              <a:t>14</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indent="-457200">
              <a:lnSpc>
                <a:spcPct val="200000"/>
              </a:lnSpc>
              <a:spcBef>
                <a:spcPts val="0"/>
              </a:spcBef>
              <a:buFont typeface="Wingdings" panose="05000000000000000000" pitchFamily="2" charset="2"/>
              <a:buChar char="l"/>
            </a:pPr>
            <a:r>
              <a:rPr lang="zh-CN" altLang="en-US" sz="1200" b="1" dirty="0">
                <a:solidFill>
                  <a:srgbClr val="002060"/>
                </a:solidFill>
                <a:latin typeface="微软雅黑" panose="020B0503020204020204" charset="-122"/>
                <a:ea typeface="微软雅黑" panose="020B0503020204020204" charset="-122"/>
              </a:rPr>
              <a:t>手征密度和手征流的起源不是手征反常，而电流的起源是手征反常且只有转动</a:t>
            </a:r>
            <a:r>
              <a:rPr lang="en-US" altLang="zh-CN" sz="1200" b="1" dirty="0">
                <a:solidFill>
                  <a:srgbClr val="002060"/>
                </a:solidFill>
                <a:latin typeface="微软雅黑" panose="020B0503020204020204" charset="-122"/>
                <a:ea typeface="微软雅黑" panose="020B0503020204020204" charset="-122"/>
              </a:rPr>
              <a:t>-</a:t>
            </a:r>
            <a:r>
              <a:rPr lang="zh-CN" altLang="en-US" sz="1200" b="1" dirty="0">
                <a:solidFill>
                  <a:srgbClr val="002060"/>
                </a:solidFill>
                <a:latin typeface="微软雅黑" panose="020B0503020204020204" charset="-122"/>
                <a:ea typeface="微软雅黑" panose="020B0503020204020204" charset="-122"/>
              </a:rPr>
              <a:t>自旋耦合的贡献。</a:t>
            </a:r>
            <a:endParaRPr lang="en-US" altLang="zh-CN" sz="1200"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r>
              <a:rPr lang="zh-CN" altLang="en-US" sz="1200" b="1" dirty="0">
                <a:solidFill>
                  <a:srgbClr val="002060"/>
                </a:solidFill>
                <a:latin typeface="微软雅黑" panose="020B0503020204020204" charset="-122"/>
                <a:ea typeface="微软雅黑" panose="020B0503020204020204" charset="-122"/>
              </a:rPr>
              <a:t>转动使得正负电子的自旋都朝下，垂直电磁场对应的玻印亭矢量会给正负电子一个与自旋反向的动量偏移；于是无论对电子还是正电子，总是左手粒子多于右手粒子</a:t>
            </a:r>
            <a:br>
              <a:rPr lang="en-US" altLang="zh-CN" sz="1200" b="1" dirty="0">
                <a:solidFill>
                  <a:srgbClr val="002060"/>
                </a:solidFill>
                <a:latin typeface="微软雅黑" panose="020B0503020204020204" charset="-122"/>
                <a:ea typeface="微软雅黑" panose="020B0503020204020204" charset="-122"/>
              </a:rPr>
            </a:br>
            <a:endParaRPr lang="zh-CN" altLang="en-US" dirty="0"/>
          </a:p>
        </p:txBody>
      </p:sp>
      <p:sp>
        <p:nvSpPr>
          <p:cNvPr id="4" name="灯片编号占位符 3"/>
          <p:cNvSpPr>
            <a:spLocks noGrp="1"/>
          </p:cNvSpPr>
          <p:nvPr>
            <p:ph type="sldNum" sz="quarter" idx="5"/>
          </p:nvPr>
        </p:nvSpPr>
        <p:spPr/>
        <p:txBody>
          <a:bodyPr/>
          <a:lstStyle/>
          <a:p>
            <a:fld id="{3DD0F06A-3330-4770-BDF3-C750CBFEA9C3}" type="slidenum">
              <a:rPr lang="zh-CN" altLang="en-US" smtClean="0"/>
              <a:t>15</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indent="-457200">
              <a:lnSpc>
                <a:spcPct val="200000"/>
              </a:lnSpc>
              <a:spcBef>
                <a:spcPts val="0"/>
              </a:spcBef>
              <a:buFont typeface="Wingdings" panose="05000000000000000000" pitchFamily="2" charset="2"/>
              <a:buChar char="l"/>
            </a:pPr>
            <a:r>
              <a:rPr lang="zh-CN" altLang="en-US" sz="1200" b="1" dirty="0">
                <a:solidFill>
                  <a:srgbClr val="002060"/>
                </a:solidFill>
                <a:latin typeface="微软雅黑" panose="020B0503020204020204" charset="-122"/>
                <a:ea typeface="微软雅黑" panose="020B0503020204020204" charset="-122"/>
              </a:rPr>
              <a:t>手征密度和手征流的起源不是手征反常，而电流的起源是手征反常且只有转动</a:t>
            </a:r>
            <a:r>
              <a:rPr lang="en-US" altLang="zh-CN" sz="1200" b="1" dirty="0">
                <a:solidFill>
                  <a:srgbClr val="002060"/>
                </a:solidFill>
                <a:latin typeface="微软雅黑" panose="020B0503020204020204" charset="-122"/>
                <a:ea typeface="微软雅黑" panose="020B0503020204020204" charset="-122"/>
              </a:rPr>
              <a:t>-</a:t>
            </a:r>
            <a:r>
              <a:rPr lang="zh-CN" altLang="en-US" sz="1200" b="1" dirty="0">
                <a:solidFill>
                  <a:srgbClr val="002060"/>
                </a:solidFill>
                <a:latin typeface="微软雅黑" panose="020B0503020204020204" charset="-122"/>
                <a:ea typeface="微软雅黑" panose="020B0503020204020204" charset="-122"/>
              </a:rPr>
              <a:t>自旋耦合的贡献。</a:t>
            </a:r>
            <a:endParaRPr lang="en-US" altLang="zh-CN" sz="1200"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r>
              <a:rPr lang="zh-CN" altLang="en-US" sz="1200" b="1" dirty="0">
                <a:solidFill>
                  <a:srgbClr val="002060"/>
                </a:solidFill>
                <a:latin typeface="微软雅黑" panose="020B0503020204020204" charset="-122"/>
                <a:ea typeface="微软雅黑" panose="020B0503020204020204" charset="-122"/>
              </a:rPr>
              <a:t>转动使得正负电子的自旋都朝下，垂直电磁场对应的玻印亭矢量会给正负电子一个与自旋反向的动量偏移；于是无论对电子还是正电子，总是左手粒子多于右手粒子</a:t>
            </a:r>
            <a:br>
              <a:rPr lang="en-US" altLang="zh-CN" sz="1200" b="1" dirty="0">
                <a:solidFill>
                  <a:srgbClr val="002060"/>
                </a:solidFill>
                <a:latin typeface="微软雅黑" panose="020B0503020204020204" charset="-122"/>
                <a:ea typeface="微软雅黑" panose="020B0503020204020204" charset="-122"/>
              </a:rPr>
            </a:br>
            <a:endParaRPr lang="zh-CN" altLang="en-US" dirty="0"/>
          </a:p>
        </p:txBody>
      </p:sp>
      <p:sp>
        <p:nvSpPr>
          <p:cNvPr id="4" name="灯片编号占位符 3"/>
          <p:cNvSpPr>
            <a:spLocks noGrp="1"/>
          </p:cNvSpPr>
          <p:nvPr>
            <p:ph type="sldNum" sz="quarter" idx="5"/>
          </p:nvPr>
        </p:nvSpPr>
        <p:spPr/>
        <p:txBody>
          <a:bodyPr/>
          <a:lstStyle/>
          <a:p>
            <a:fld id="{3DD0F06A-3330-4770-BDF3-C750CBFEA9C3}" type="slidenum">
              <a:rPr lang="zh-CN" altLang="en-US" smtClean="0"/>
              <a:t>16</a:t>
            </a:fld>
            <a:endParaRPr lang="zh-CN" altLang="en-US"/>
          </a:p>
        </p:txBody>
      </p:sp>
    </p:spTree>
    <p:extLst>
      <p:ext uri="{BB962C8B-B14F-4D97-AF65-F5344CB8AC3E}">
        <p14:creationId xmlns:p14="http://schemas.microsoft.com/office/powerpoint/2010/main" val="1060046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indent="-457200">
              <a:lnSpc>
                <a:spcPct val="200000"/>
              </a:lnSpc>
              <a:spcBef>
                <a:spcPts val="0"/>
              </a:spcBef>
              <a:buFont typeface="Wingdings" panose="05000000000000000000" pitchFamily="2" charset="2"/>
              <a:buChar char="l"/>
            </a:pPr>
            <a:r>
              <a:rPr lang="zh-CN" altLang="en-US" sz="1200" b="1" dirty="0">
                <a:solidFill>
                  <a:srgbClr val="002060"/>
                </a:solidFill>
                <a:latin typeface="微软雅黑" panose="020B0503020204020204" charset="-122"/>
                <a:ea typeface="微软雅黑" panose="020B0503020204020204" charset="-122"/>
              </a:rPr>
              <a:t>手征密度和手征流的起源不是手征反常，而电流的起源是手征反常且只有转动</a:t>
            </a:r>
            <a:r>
              <a:rPr lang="en-US" altLang="zh-CN" sz="1200" b="1" dirty="0">
                <a:solidFill>
                  <a:srgbClr val="002060"/>
                </a:solidFill>
                <a:latin typeface="微软雅黑" panose="020B0503020204020204" charset="-122"/>
                <a:ea typeface="微软雅黑" panose="020B0503020204020204" charset="-122"/>
              </a:rPr>
              <a:t>-</a:t>
            </a:r>
            <a:r>
              <a:rPr lang="zh-CN" altLang="en-US" sz="1200" b="1" dirty="0">
                <a:solidFill>
                  <a:srgbClr val="002060"/>
                </a:solidFill>
                <a:latin typeface="微软雅黑" panose="020B0503020204020204" charset="-122"/>
                <a:ea typeface="微软雅黑" panose="020B0503020204020204" charset="-122"/>
              </a:rPr>
              <a:t>自旋耦合的贡献。</a:t>
            </a:r>
            <a:endParaRPr lang="en-US" altLang="zh-CN" sz="1200"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r>
              <a:rPr lang="zh-CN" altLang="en-US" sz="1200" b="1" dirty="0">
                <a:solidFill>
                  <a:srgbClr val="002060"/>
                </a:solidFill>
                <a:latin typeface="微软雅黑" panose="020B0503020204020204" charset="-122"/>
                <a:ea typeface="微软雅黑" panose="020B0503020204020204" charset="-122"/>
              </a:rPr>
              <a:t>转动使得正负电子的自旋都朝下，垂直电磁场对应的玻印亭矢量会给正负电子一个与自旋反向的动量偏移；于是无论对电子还是正电子，总是左手粒子多于右手粒子</a:t>
            </a:r>
            <a:br>
              <a:rPr lang="en-US" altLang="zh-CN" sz="1200" b="1" dirty="0">
                <a:solidFill>
                  <a:srgbClr val="002060"/>
                </a:solidFill>
                <a:latin typeface="微软雅黑" panose="020B0503020204020204" charset="-122"/>
                <a:ea typeface="微软雅黑" panose="020B0503020204020204" charset="-122"/>
              </a:rPr>
            </a:br>
            <a:endParaRPr lang="zh-CN" altLang="en-US" dirty="0"/>
          </a:p>
        </p:txBody>
      </p:sp>
      <p:sp>
        <p:nvSpPr>
          <p:cNvPr id="4" name="灯片编号占位符 3"/>
          <p:cNvSpPr>
            <a:spLocks noGrp="1"/>
          </p:cNvSpPr>
          <p:nvPr>
            <p:ph type="sldNum" sz="quarter" idx="5"/>
          </p:nvPr>
        </p:nvSpPr>
        <p:spPr/>
        <p:txBody>
          <a:bodyPr/>
          <a:lstStyle/>
          <a:p>
            <a:fld id="{3DD0F06A-3330-4770-BDF3-C750CBFEA9C3}" type="slidenum">
              <a:rPr lang="zh-CN" altLang="en-US" smtClean="0"/>
              <a:t>18</a:t>
            </a:fld>
            <a:endParaRPr lang="zh-CN" altLang="en-US"/>
          </a:p>
        </p:txBody>
      </p:sp>
    </p:spTree>
    <p:extLst>
      <p:ext uri="{BB962C8B-B14F-4D97-AF65-F5344CB8AC3E}">
        <p14:creationId xmlns:p14="http://schemas.microsoft.com/office/powerpoint/2010/main" val="2071730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125D3A5-EC65-400D-8307-B51E4734A8E8}" type="datetimeFigureOut">
              <a:rPr lang="zh-CN" altLang="en-US" smtClean="0"/>
              <a:t>2022/7/3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45983F-5D12-40F6-98E3-FBE35EEAB1A9}" type="slidenum">
              <a:rPr lang="zh-CN" altLang="en-US" smtClean="0"/>
              <a:t>‹#›</a:t>
            </a:fld>
            <a:endParaRPr lang="zh-CN" altLang="en-US"/>
          </a:p>
        </p:txBody>
      </p:sp>
    </p:spTree>
    <p:extLst>
      <p:ext uri="{BB962C8B-B14F-4D97-AF65-F5344CB8AC3E}">
        <p14:creationId xmlns:p14="http://schemas.microsoft.com/office/powerpoint/2010/main" val="3650690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25D3A5-EC65-400D-8307-B51E4734A8E8}" type="datetimeFigureOut">
              <a:rPr lang="zh-CN" altLang="en-US" smtClean="0"/>
              <a:t>2022/7/3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45983F-5D12-40F6-98E3-FBE35EEAB1A9}" type="slidenum">
              <a:rPr lang="zh-CN" altLang="en-US" smtClean="0"/>
              <a:t>‹#›</a:t>
            </a:fld>
            <a:endParaRPr lang="zh-CN" altLang="en-US"/>
          </a:p>
        </p:txBody>
      </p:sp>
    </p:spTree>
    <p:extLst>
      <p:ext uri="{BB962C8B-B14F-4D97-AF65-F5344CB8AC3E}">
        <p14:creationId xmlns:p14="http://schemas.microsoft.com/office/powerpoint/2010/main" val="268386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25D3A5-EC65-400D-8307-B51E4734A8E8}" type="datetimeFigureOut">
              <a:rPr lang="zh-CN" altLang="en-US" smtClean="0"/>
              <a:t>2022/7/3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45983F-5D12-40F6-98E3-FBE35EEAB1A9}" type="slidenum">
              <a:rPr lang="zh-CN" altLang="en-US" smtClean="0"/>
              <a:t>‹#›</a:t>
            </a:fld>
            <a:endParaRPr lang="zh-CN" altLang="en-US"/>
          </a:p>
        </p:txBody>
      </p:sp>
    </p:spTree>
    <p:extLst>
      <p:ext uri="{BB962C8B-B14F-4D97-AF65-F5344CB8AC3E}">
        <p14:creationId xmlns:p14="http://schemas.microsoft.com/office/powerpoint/2010/main" val="730905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25D3A5-EC65-400D-8307-B51E4734A8E8}" type="datetimeFigureOut">
              <a:rPr lang="zh-CN" altLang="en-US" smtClean="0"/>
              <a:t>2022/7/3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45983F-5D12-40F6-98E3-FBE35EEAB1A9}" type="slidenum">
              <a:rPr lang="zh-CN" altLang="en-US" smtClean="0"/>
              <a:t>‹#›</a:t>
            </a:fld>
            <a:endParaRPr lang="zh-CN" altLang="en-US"/>
          </a:p>
        </p:txBody>
      </p:sp>
    </p:spTree>
    <p:extLst>
      <p:ext uri="{BB962C8B-B14F-4D97-AF65-F5344CB8AC3E}">
        <p14:creationId xmlns:p14="http://schemas.microsoft.com/office/powerpoint/2010/main" val="371006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125D3A5-EC65-400D-8307-B51E4734A8E8}" type="datetimeFigureOut">
              <a:rPr lang="zh-CN" altLang="en-US" smtClean="0"/>
              <a:t>2022/7/3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45983F-5D12-40F6-98E3-FBE35EEAB1A9}" type="slidenum">
              <a:rPr lang="zh-CN" altLang="en-US" smtClean="0"/>
              <a:t>‹#›</a:t>
            </a:fld>
            <a:endParaRPr lang="zh-CN" altLang="en-US"/>
          </a:p>
        </p:txBody>
      </p:sp>
    </p:spTree>
    <p:extLst>
      <p:ext uri="{BB962C8B-B14F-4D97-AF65-F5344CB8AC3E}">
        <p14:creationId xmlns:p14="http://schemas.microsoft.com/office/powerpoint/2010/main" val="9679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125D3A5-EC65-400D-8307-B51E4734A8E8}" type="datetimeFigureOut">
              <a:rPr lang="zh-CN" altLang="en-US" smtClean="0"/>
              <a:t>2022/7/3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645983F-5D12-40F6-98E3-FBE35EEAB1A9}" type="slidenum">
              <a:rPr lang="zh-CN" altLang="en-US" smtClean="0"/>
              <a:t>‹#›</a:t>
            </a:fld>
            <a:endParaRPr lang="zh-CN" altLang="en-US"/>
          </a:p>
        </p:txBody>
      </p:sp>
    </p:spTree>
    <p:extLst>
      <p:ext uri="{BB962C8B-B14F-4D97-AF65-F5344CB8AC3E}">
        <p14:creationId xmlns:p14="http://schemas.microsoft.com/office/powerpoint/2010/main" val="49324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125D3A5-EC65-400D-8307-B51E4734A8E8}" type="datetimeFigureOut">
              <a:rPr lang="zh-CN" altLang="en-US" smtClean="0"/>
              <a:t>2022/7/3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645983F-5D12-40F6-98E3-FBE35EEAB1A9}" type="slidenum">
              <a:rPr lang="zh-CN" altLang="en-US" smtClean="0"/>
              <a:t>‹#›</a:t>
            </a:fld>
            <a:endParaRPr lang="zh-CN" altLang="en-US"/>
          </a:p>
        </p:txBody>
      </p:sp>
    </p:spTree>
    <p:extLst>
      <p:ext uri="{BB962C8B-B14F-4D97-AF65-F5344CB8AC3E}">
        <p14:creationId xmlns:p14="http://schemas.microsoft.com/office/powerpoint/2010/main" val="1976918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125D3A5-EC65-400D-8307-B51E4734A8E8}" type="datetimeFigureOut">
              <a:rPr lang="zh-CN" altLang="en-US" smtClean="0"/>
              <a:t>2022/7/3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645983F-5D12-40F6-98E3-FBE35EEAB1A9}" type="slidenum">
              <a:rPr lang="zh-CN" altLang="en-US" smtClean="0"/>
              <a:t>‹#›</a:t>
            </a:fld>
            <a:endParaRPr lang="zh-CN" altLang="en-US"/>
          </a:p>
        </p:txBody>
      </p:sp>
    </p:spTree>
    <p:extLst>
      <p:ext uri="{BB962C8B-B14F-4D97-AF65-F5344CB8AC3E}">
        <p14:creationId xmlns:p14="http://schemas.microsoft.com/office/powerpoint/2010/main" val="2851882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25D3A5-EC65-400D-8307-B51E4734A8E8}" type="datetimeFigureOut">
              <a:rPr lang="zh-CN" altLang="en-US" smtClean="0"/>
              <a:t>2022/7/3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645983F-5D12-40F6-98E3-FBE35EEAB1A9}" type="slidenum">
              <a:rPr lang="zh-CN" altLang="en-US" smtClean="0"/>
              <a:t>‹#›</a:t>
            </a:fld>
            <a:endParaRPr lang="zh-CN" altLang="en-US"/>
          </a:p>
        </p:txBody>
      </p:sp>
    </p:spTree>
    <p:extLst>
      <p:ext uri="{BB962C8B-B14F-4D97-AF65-F5344CB8AC3E}">
        <p14:creationId xmlns:p14="http://schemas.microsoft.com/office/powerpoint/2010/main" val="4221409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25D3A5-EC65-400D-8307-B51E4734A8E8}" type="datetimeFigureOut">
              <a:rPr lang="zh-CN" altLang="en-US" smtClean="0"/>
              <a:t>2022/7/3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645983F-5D12-40F6-98E3-FBE35EEAB1A9}" type="slidenum">
              <a:rPr lang="zh-CN" altLang="en-US" smtClean="0"/>
              <a:t>‹#›</a:t>
            </a:fld>
            <a:endParaRPr lang="zh-CN" altLang="en-US"/>
          </a:p>
        </p:txBody>
      </p:sp>
    </p:spTree>
    <p:extLst>
      <p:ext uri="{BB962C8B-B14F-4D97-AF65-F5344CB8AC3E}">
        <p14:creationId xmlns:p14="http://schemas.microsoft.com/office/powerpoint/2010/main" val="3423146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25D3A5-EC65-400D-8307-B51E4734A8E8}" type="datetimeFigureOut">
              <a:rPr lang="zh-CN" altLang="en-US" smtClean="0"/>
              <a:t>2022/7/3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645983F-5D12-40F6-98E3-FBE35EEAB1A9}" type="slidenum">
              <a:rPr lang="zh-CN" altLang="en-US" smtClean="0"/>
              <a:t>‹#›</a:t>
            </a:fld>
            <a:endParaRPr lang="zh-CN" altLang="en-US"/>
          </a:p>
        </p:txBody>
      </p:sp>
    </p:spTree>
    <p:extLst>
      <p:ext uri="{BB962C8B-B14F-4D97-AF65-F5344CB8AC3E}">
        <p14:creationId xmlns:p14="http://schemas.microsoft.com/office/powerpoint/2010/main" val="3477826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25D3A5-EC65-400D-8307-B51E4734A8E8}" type="datetimeFigureOut">
              <a:rPr lang="zh-CN" altLang="en-US" smtClean="0"/>
              <a:t>2022/7/3</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45983F-5D12-40F6-98E3-FBE35EEAB1A9}" type="slidenum">
              <a:rPr lang="zh-CN" altLang="en-US" smtClean="0"/>
              <a:t>‹#›</a:t>
            </a:fld>
            <a:endParaRPr lang="zh-CN" altLang="en-US"/>
          </a:p>
        </p:txBody>
      </p:sp>
    </p:spTree>
    <p:extLst>
      <p:ext uri="{BB962C8B-B14F-4D97-AF65-F5344CB8AC3E}">
        <p14:creationId xmlns:p14="http://schemas.microsoft.com/office/powerpoint/2010/main" val="37792774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40.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0.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emf"/></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7"/>
          <p:cNvGrpSpPr/>
          <p:nvPr/>
        </p:nvGrpSpPr>
        <p:grpSpPr bwMode="auto">
          <a:xfrm>
            <a:off x="-11113" y="-41910"/>
            <a:ext cx="9148763" cy="692150"/>
            <a:chOff x="-7" y="-10"/>
            <a:chExt cx="5763" cy="436"/>
          </a:xfrm>
        </p:grpSpPr>
        <p:sp>
          <p:nvSpPr>
            <p:cNvPr id="53263" name="Rectangle 228"/>
            <p:cNvSpPr>
              <a:spLocks noChangeArrowheads="1"/>
            </p:cNvSpPr>
            <p:nvPr/>
          </p:nvSpPr>
          <p:spPr bwMode="auto">
            <a:xfrm>
              <a:off x="-7" y="-10"/>
              <a:ext cx="5760" cy="436"/>
            </a:xfrm>
            <a:prstGeom prst="rect">
              <a:avLst/>
            </a:prstGeom>
            <a:gradFill rotWithShape="1">
              <a:gsLst>
                <a:gs pos="0">
                  <a:srgbClr val="BEF397"/>
                </a:gs>
                <a:gs pos="50000">
                  <a:srgbClr val="D5F6C0"/>
                </a:gs>
                <a:gs pos="100000">
                  <a:srgbClr val="EAFAE0"/>
                </a:gs>
              </a:gsLst>
              <a:lin ang="8100000" scaled="1"/>
            </a:gra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53264" name="Rectangle 229"/>
            <p:cNvSpPr>
              <a:spLocks noChangeArrowheads="1"/>
            </p:cNvSpPr>
            <p:nvPr/>
          </p:nvSpPr>
          <p:spPr bwMode="auto">
            <a:xfrm>
              <a:off x="-4" y="374"/>
              <a:ext cx="5760" cy="20"/>
            </a:xfrm>
            <a:prstGeom prst="rect">
              <a:avLst/>
            </a:prstGeom>
            <a:solidFill>
              <a:srgbClr val="00B050"/>
            </a:soli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24" name="Text Box 4"/>
            <p:cNvSpPr txBox="1">
              <a:spLocks noChangeArrowheads="1"/>
            </p:cNvSpPr>
            <p:nvPr/>
          </p:nvSpPr>
          <p:spPr bwMode="auto">
            <a:xfrm>
              <a:off x="431" y="64"/>
              <a:ext cx="2178" cy="267"/>
            </a:xfrm>
            <a:prstGeom prst="rect">
              <a:avLst/>
            </a:prstGeom>
            <a:noFill/>
            <a:ln>
              <a:noFill/>
            </a:ln>
            <a:effectLst>
              <a:outerShdw dist="35921" dir="2700000" algn="ctr" rotWithShape="0">
                <a:schemeClr val="bg2">
                  <a:alpha val="50000"/>
                </a:schemeClr>
              </a:outerShdw>
            </a:effectLst>
          </p:spPr>
          <p:txBody>
            <a:bodyPr wrap="square">
              <a:spAutoFit/>
            </a:bodyPr>
            <a:lstStyle>
              <a:lvl1pPr eaLnBrk="0" hangingPunct="0">
                <a:spcBef>
                  <a:spcPct val="20000"/>
                </a:spcBef>
                <a:buChar char="•"/>
                <a:defRPr kumimoji="1"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kumimoji="1"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kumimoji="1"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9pPr>
            </a:lstStyle>
            <a:p>
              <a:pPr algn="l" eaLnBrk="1" hangingPunct="1">
                <a:lnSpc>
                  <a:spcPct val="90000"/>
                </a:lnSpc>
                <a:spcBef>
                  <a:spcPct val="0"/>
                </a:spcBef>
                <a:buFontTx/>
                <a:buNone/>
                <a:defRPr/>
              </a:pPr>
              <a:endParaRPr lang="zh-CN" altLang="en-US" sz="2400" b="1" dirty="0">
                <a:solidFill>
                  <a:srgbClr val="002060"/>
                </a:solidFill>
                <a:latin typeface="微软雅黑" panose="020B0503020204020204" charset="-122"/>
                <a:ea typeface="微软雅黑" panose="020B0503020204020204" charset="-122"/>
                <a:cs typeface="New Gulim"/>
              </a:endParaRPr>
            </a:p>
          </p:txBody>
        </p:sp>
      </p:grpSp>
      <p:pic>
        <p:nvPicPr>
          <p:cNvPr id="5" name="图片 4"/>
          <p:cNvPicPr>
            <a:picLocks noChangeAspect="1"/>
          </p:cNvPicPr>
          <p:nvPr/>
        </p:nvPicPr>
        <p:blipFill>
          <a:blip r:embed="rId2" cstate="print"/>
          <a:stretch>
            <a:fillRect/>
          </a:stretch>
        </p:blipFill>
        <p:spPr>
          <a:xfrm>
            <a:off x="22210" y="-25703"/>
            <a:ext cx="556260" cy="556260"/>
          </a:xfrm>
          <a:prstGeom prst="rect">
            <a:avLst/>
          </a:prstGeom>
        </p:spPr>
      </p:pic>
      <p:sp>
        <p:nvSpPr>
          <p:cNvPr id="9" name="TextBox 8"/>
          <p:cNvSpPr txBox="1"/>
          <p:nvPr/>
        </p:nvSpPr>
        <p:spPr>
          <a:xfrm>
            <a:off x="684212" y="2513479"/>
            <a:ext cx="7416824" cy="1569660"/>
          </a:xfrm>
          <a:prstGeom prst="rect">
            <a:avLst/>
          </a:prstGeom>
          <a:noFill/>
        </p:spPr>
        <p:txBody>
          <a:bodyPr wrap="square" rtlCol="0">
            <a:spAutoFit/>
          </a:bodyPr>
          <a:lstStyle/>
          <a:p>
            <a:pPr algn="ctr"/>
            <a:r>
              <a:rPr lang="en-US" altLang="zh-CN" sz="4800" b="1" dirty="0">
                <a:solidFill>
                  <a:srgbClr val="0033CC"/>
                </a:solidFill>
                <a:latin typeface="华文仿宋" pitchFamily="2" charset="-122"/>
                <a:ea typeface="华文仿宋" pitchFamily="2" charset="-122"/>
              </a:rPr>
              <a:t>Recent Progress on Nuclear Physics Theory at SYSU</a:t>
            </a:r>
            <a:endParaRPr lang="en-US" altLang="zh-CN" sz="3600" b="1" dirty="0">
              <a:solidFill>
                <a:srgbClr val="0033CC"/>
              </a:solidFill>
              <a:latin typeface="华文仿宋" pitchFamily="2" charset="-122"/>
              <a:ea typeface="华文仿宋" pitchFamily="2" charset="-122"/>
            </a:endParaRPr>
          </a:p>
        </p:txBody>
      </p:sp>
    </p:spTree>
    <p:extLst>
      <p:ext uri="{BB962C8B-B14F-4D97-AF65-F5344CB8AC3E}">
        <p14:creationId xmlns:p14="http://schemas.microsoft.com/office/powerpoint/2010/main" val="2855485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7"/>
          <p:cNvGrpSpPr/>
          <p:nvPr/>
        </p:nvGrpSpPr>
        <p:grpSpPr bwMode="auto">
          <a:xfrm>
            <a:off x="-11113" y="-41910"/>
            <a:ext cx="9148763" cy="692150"/>
            <a:chOff x="-7" y="-10"/>
            <a:chExt cx="5763" cy="436"/>
          </a:xfrm>
        </p:grpSpPr>
        <p:sp>
          <p:nvSpPr>
            <p:cNvPr id="53263" name="Rectangle 228"/>
            <p:cNvSpPr>
              <a:spLocks noChangeArrowheads="1"/>
            </p:cNvSpPr>
            <p:nvPr/>
          </p:nvSpPr>
          <p:spPr bwMode="auto">
            <a:xfrm>
              <a:off x="-7" y="-10"/>
              <a:ext cx="5760" cy="436"/>
            </a:xfrm>
            <a:prstGeom prst="rect">
              <a:avLst/>
            </a:prstGeom>
            <a:gradFill rotWithShape="1">
              <a:gsLst>
                <a:gs pos="0">
                  <a:srgbClr val="BEF397"/>
                </a:gs>
                <a:gs pos="50000">
                  <a:srgbClr val="D5F6C0"/>
                </a:gs>
                <a:gs pos="100000">
                  <a:srgbClr val="EAFAE0"/>
                </a:gs>
              </a:gsLst>
              <a:lin ang="8100000" scaled="1"/>
            </a:gra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53264" name="Rectangle 229"/>
            <p:cNvSpPr>
              <a:spLocks noChangeArrowheads="1"/>
            </p:cNvSpPr>
            <p:nvPr/>
          </p:nvSpPr>
          <p:spPr bwMode="auto">
            <a:xfrm>
              <a:off x="-4" y="374"/>
              <a:ext cx="5760" cy="20"/>
            </a:xfrm>
            <a:prstGeom prst="rect">
              <a:avLst/>
            </a:prstGeom>
            <a:solidFill>
              <a:srgbClr val="00B050"/>
            </a:soli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24" name="Text Box 4"/>
            <p:cNvSpPr txBox="1">
              <a:spLocks noChangeArrowheads="1"/>
            </p:cNvSpPr>
            <p:nvPr/>
          </p:nvSpPr>
          <p:spPr bwMode="auto">
            <a:xfrm>
              <a:off x="431" y="64"/>
              <a:ext cx="2178" cy="267"/>
            </a:xfrm>
            <a:prstGeom prst="rect">
              <a:avLst/>
            </a:prstGeom>
            <a:noFill/>
            <a:ln>
              <a:noFill/>
            </a:ln>
            <a:effectLst>
              <a:outerShdw dist="35921" dir="2700000" algn="ctr" rotWithShape="0">
                <a:schemeClr val="bg2">
                  <a:alpha val="50000"/>
                </a:schemeClr>
              </a:outerShdw>
            </a:effectLst>
          </p:spPr>
          <p:txBody>
            <a:bodyPr wrap="square">
              <a:spAutoFit/>
            </a:bodyPr>
            <a:lstStyle>
              <a:lvl1pPr eaLnBrk="0" hangingPunct="0">
                <a:spcBef>
                  <a:spcPct val="20000"/>
                </a:spcBef>
                <a:buChar char="•"/>
                <a:defRPr kumimoji="1"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kumimoji="1"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kumimoji="1"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9pPr>
            </a:lstStyle>
            <a:p>
              <a:pPr algn="l" eaLnBrk="1" hangingPunct="1">
                <a:lnSpc>
                  <a:spcPct val="90000"/>
                </a:lnSpc>
                <a:spcBef>
                  <a:spcPct val="0"/>
                </a:spcBef>
                <a:buFontTx/>
                <a:buNone/>
                <a:defRPr/>
              </a:pPr>
              <a:endParaRPr lang="zh-CN" altLang="en-US" sz="2400" b="1" dirty="0">
                <a:solidFill>
                  <a:srgbClr val="002060"/>
                </a:solidFill>
                <a:latin typeface="微软雅黑" panose="020B0503020204020204" charset="-122"/>
                <a:ea typeface="微软雅黑" panose="020B0503020204020204" charset="-122"/>
                <a:cs typeface="New Gulim"/>
              </a:endParaRPr>
            </a:p>
          </p:txBody>
        </p:sp>
      </p:grpSp>
      <p:pic>
        <p:nvPicPr>
          <p:cNvPr id="5" name="图片 4"/>
          <p:cNvPicPr>
            <a:picLocks noChangeAspect="1"/>
          </p:cNvPicPr>
          <p:nvPr/>
        </p:nvPicPr>
        <p:blipFill>
          <a:blip r:embed="rId2" cstate="print"/>
          <a:stretch>
            <a:fillRect/>
          </a:stretch>
        </p:blipFill>
        <p:spPr>
          <a:xfrm>
            <a:off x="22210" y="-25703"/>
            <a:ext cx="556260" cy="556260"/>
          </a:xfrm>
          <a:prstGeom prst="rect">
            <a:avLst/>
          </a:prstGeom>
        </p:spPr>
      </p:pic>
      <p:sp>
        <p:nvSpPr>
          <p:cNvPr id="9" name="TextBox 8"/>
          <p:cNvSpPr txBox="1"/>
          <p:nvPr/>
        </p:nvSpPr>
        <p:spPr>
          <a:xfrm>
            <a:off x="683568" y="2780928"/>
            <a:ext cx="7416824" cy="1569660"/>
          </a:xfrm>
          <a:prstGeom prst="rect">
            <a:avLst/>
          </a:prstGeom>
          <a:noFill/>
        </p:spPr>
        <p:txBody>
          <a:bodyPr wrap="square" rtlCol="0">
            <a:spAutoFit/>
          </a:bodyPr>
          <a:lstStyle/>
          <a:p>
            <a:pPr algn="ctr"/>
            <a:r>
              <a:rPr lang="en-US" altLang="zh-CN" sz="4800" b="1" dirty="0">
                <a:latin typeface="华文仿宋" pitchFamily="2" charset="-122"/>
                <a:ea typeface="华文仿宋" pitchFamily="2" charset="-122"/>
              </a:rPr>
              <a:t>2</a:t>
            </a:r>
            <a:r>
              <a:rPr lang="zh-CN" altLang="en-US" sz="4800" b="1" dirty="0">
                <a:latin typeface="华文仿宋" pitchFamily="2" charset="-122"/>
                <a:ea typeface="华文仿宋" pitchFamily="2" charset="-122"/>
              </a:rPr>
              <a:t>、奇特核、超重核</a:t>
            </a:r>
            <a:br>
              <a:rPr lang="en-US" altLang="zh-CN" sz="4800" b="1" dirty="0">
                <a:latin typeface="华文仿宋" pitchFamily="2" charset="-122"/>
                <a:ea typeface="华文仿宋" pitchFamily="2" charset="-122"/>
              </a:rPr>
            </a:br>
            <a:r>
              <a:rPr lang="zh-CN" altLang="en-US" sz="4800" b="1" dirty="0">
                <a:latin typeface="华文仿宋" pitchFamily="2" charset="-122"/>
                <a:ea typeface="华文仿宋" pitchFamily="2" charset="-122"/>
              </a:rPr>
              <a:t>及重离子碰撞</a:t>
            </a:r>
          </a:p>
        </p:txBody>
      </p:sp>
    </p:spTree>
    <p:extLst>
      <p:ext uri="{BB962C8B-B14F-4D97-AF65-F5344CB8AC3E}">
        <p14:creationId xmlns:p14="http://schemas.microsoft.com/office/powerpoint/2010/main" val="1600633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60" name="Group 227"/>
          <p:cNvGrpSpPr/>
          <p:nvPr/>
        </p:nvGrpSpPr>
        <p:grpSpPr bwMode="auto">
          <a:xfrm>
            <a:off x="-11113" y="-41910"/>
            <a:ext cx="9148763" cy="692150"/>
            <a:chOff x="-7" y="-10"/>
            <a:chExt cx="5763" cy="436"/>
          </a:xfrm>
        </p:grpSpPr>
        <p:sp>
          <p:nvSpPr>
            <p:cNvPr id="53263" name="Rectangle 228"/>
            <p:cNvSpPr>
              <a:spLocks noChangeArrowheads="1"/>
            </p:cNvSpPr>
            <p:nvPr/>
          </p:nvSpPr>
          <p:spPr bwMode="auto">
            <a:xfrm>
              <a:off x="-7" y="-10"/>
              <a:ext cx="5760" cy="436"/>
            </a:xfrm>
            <a:prstGeom prst="rect">
              <a:avLst/>
            </a:prstGeom>
            <a:gradFill rotWithShape="1">
              <a:gsLst>
                <a:gs pos="0">
                  <a:srgbClr val="BEF397"/>
                </a:gs>
                <a:gs pos="50000">
                  <a:srgbClr val="D5F6C0"/>
                </a:gs>
                <a:gs pos="100000">
                  <a:srgbClr val="EAFAE0"/>
                </a:gs>
              </a:gsLst>
              <a:lin ang="8100000" scaled="1"/>
            </a:gra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53264" name="Rectangle 229"/>
            <p:cNvSpPr>
              <a:spLocks noChangeArrowheads="1"/>
            </p:cNvSpPr>
            <p:nvPr/>
          </p:nvSpPr>
          <p:spPr bwMode="auto">
            <a:xfrm>
              <a:off x="-4" y="374"/>
              <a:ext cx="5760" cy="20"/>
            </a:xfrm>
            <a:prstGeom prst="rect">
              <a:avLst/>
            </a:prstGeom>
            <a:solidFill>
              <a:srgbClr val="00B050"/>
            </a:soli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24" name="Text Box 4"/>
            <p:cNvSpPr txBox="1">
              <a:spLocks noChangeArrowheads="1"/>
            </p:cNvSpPr>
            <p:nvPr/>
          </p:nvSpPr>
          <p:spPr bwMode="auto">
            <a:xfrm>
              <a:off x="431" y="64"/>
              <a:ext cx="5205" cy="268"/>
            </a:xfrm>
            <a:prstGeom prst="rect">
              <a:avLst/>
            </a:prstGeom>
            <a:noFill/>
            <a:ln>
              <a:noFill/>
            </a:ln>
            <a:effectLst>
              <a:outerShdw dist="35921" dir="2700000" algn="ctr" rotWithShape="0">
                <a:schemeClr val="bg2">
                  <a:alpha val="50000"/>
                </a:schemeClr>
              </a:outerShdw>
            </a:effectLst>
          </p:spPr>
          <p:txBody>
            <a:bodyPr wrap="square">
              <a:spAutoFit/>
            </a:bodyPr>
            <a:lstStyle>
              <a:lvl1pPr eaLnBrk="0" hangingPunct="0">
                <a:spcBef>
                  <a:spcPct val="20000"/>
                </a:spcBef>
                <a:buChar char="•"/>
                <a:defRPr kumimoji="1"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kumimoji="1"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kumimoji="1"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9pPr>
            </a:lstStyle>
            <a:p>
              <a:pPr algn="l" eaLnBrk="1" hangingPunct="1">
                <a:lnSpc>
                  <a:spcPct val="90000"/>
                </a:lnSpc>
                <a:spcBef>
                  <a:spcPct val="0"/>
                </a:spcBef>
                <a:buFontTx/>
                <a:buNone/>
                <a:defRPr/>
              </a:pPr>
              <a:endParaRPr lang="zh-CN" altLang="en-US" sz="2400" b="1" dirty="0">
                <a:solidFill>
                  <a:srgbClr val="002060"/>
                </a:solidFill>
                <a:latin typeface="微软雅黑" panose="020B0503020204020204" charset="-122"/>
                <a:ea typeface="微软雅黑" panose="020B0503020204020204" charset="-122"/>
                <a:cs typeface="New Gulim"/>
              </a:endParaRPr>
            </a:p>
          </p:txBody>
        </p:sp>
      </p:grpSp>
      <p:sp>
        <p:nvSpPr>
          <p:cNvPr id="4" name="内容占位符 3"/>
          <p:cNvSpPr>
            <a:spLocks noGrp="1"/>
          </p:cNvSpPr>
          <p:nvPr>
            <p:ph idx="1"/>
          </p:nvPr>
        </p:nvSpPr>
        <p:spPr>
          <a:xfrm>
            <a:off x="510041" y="1414075"/>
            <a:ext cx="8610145" cy="2523817"/>
          </a:xfrm>
          <a:prstGeom prst="roundRect">
            <a:avLst>
              <a:gd name="adj" fmla="val 1085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457200" indent="-457200">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袁岑溪，</a:t>
            </a:r>
            <a:r>
              <a:rPr lang="en-US" altLang="zh-CN" sz="1800" b="1" dirty="0">
                <a:solidFill>
                  <a:srgbClr val="002060"/>
                </a:solidFill>
                <a:latin typeface="微软雅黑" panose="020B0503020204020204" charset="-122"/>
                <a:ea typeface="微软雅黑" panose="020B0503020204020204" charset="-122"/>
              </a:rPr>
              <a:t>Nuclear shell model for exotic nuclei</a:t>
            </a:r>
          </a:p>
          <a:p>
            <a:pPr marL="457200" indent="-457200">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祝龙，</a:t>
            </a:r>
            <a:r>
              <a:rPr lang="en-US" altLang="zh-CN" sz="1800" b="1" dirty="0">
                <a:solidFill>
                  <a:srgbClr val="002060"/>
                </a:solidFill>
                <a:latin typeface="微软雅黑" panose="020B0503020204020204" charset="-122"/>
                <a:ea typeface="微软雅黑" panose="020B0503020204020204" charset="-122"/>
              </a:rPr>
              <a:t>Production of the neutron-rich isotopes around N =126</a:t>
            </a:r>
          </a:p>
          <a:p>
            <a:pPr marL="457200" indent="-457200">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苏军，</a:t>
            </a:r>
            <a:r>
              <a:rPr lang="en-US" altLang="zh-CN" sz="1800" b="1" dirty="0">
                <a:solidFill>
                  <a:srgbClr val="002060"/>
                </a:solidFill>
                <a:latin typeface="微软雅黑" panose="020B0503020204020204" charset="-122"/>
                <a:ea typeface="微软雅黑" panose="020B0503020204020204" charset="-122"/>
              </a:rPr>
              <a:t>Non-equilibrium phase transition in heavy ion collisions</a:t>
            </a:r>
          </a:p>
        </p:txBody>
      </p:sp>
      <p:pic>
        <p:nvPicPr>
          <p:cNvPr id="5" name="图片 4"/>
          <p:cNvPicPr>
            <a:picLocks noChangeAspect="1"/>
          </p:cNvPicPr>
          <p:nvPr/>
        </p:nvPicPr>
        <p:blipFill>
          <a:blip r:embed="rId3" cstate="print"/>
          <a:stretch>
            <a:fillRect/>
          </a:stretch>
        </p:blipFill>
        <p:spPr>
          <a:xfrm>
            <a:off x="6350" y="-15240"/>
            <a:ext cx="556260" cy="556260"/>
          </a:xfrm>
          <a:prstGeom prst="rect">
            <a:avLst/>
          </a:prstGeom>
        </p:spPr>
      </p:pic>
    </p:spTree>
    <p:extLst>
      <p:ext uri="{BB962C8B-B14F-4D97-AF65-F5344CB8AC3E}">
        <p14:creationId xmlns:p14="http://schemas.microsoft.com/office/powerpoint/2010/main" val="2969768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7"/>
          <p:cNvGrpSpPr/>
          <p:nvPr/>
        </p:nvGrpSpPr>
        <p:grpSpPr bwMode="auto">
          <a:xfrm>
            <a:off x="-11113" y="-41910"/>
            <a:ext cx="9148763" cy="692150"/>
            <a:chOff x="-7" y="-10"/>
            <a:chExt cx="5763" cy="436"/>
          </a:xfrm>
        </p:grpSpPr>
        <p:sp>
          <p:nvSpPr>
            <p:cNvPr id="53263" name="Rectangle 228"/>
            <p:cNvSpPr>
              <a:spLocks noChangeArrowheads="1"/>
            </p:cNvSpPr>
            <p:nvPr/>
          </p:nvSpPr>
          <p:spPr bwMode="auto">
            <a:xfrm>
              <a:off x="-7" y="-10"/>
              <a:ext cx="5760" cy="436"/>
            </a:xfrm>
            <a:prstGeom prst="rect">
              <a:avLst/>
            </a:prstGeom>
            <a:gradFill rotWithShape="1">
              <a:gsLst>
                <a:gs pos="0">
                  <a:srgbClr val="BEF397"/>
                </a:gs>
                <a:gs pos="50000">
                  <a:srgbClr val="D5F6C0"/>
                </a:gs>
                <a:gs pos="100000">
                  <a:srgbClr val="EAFAE0"/>
                </a:gs>
              </a:gsLst>
              <a:lin ang="8100000" scaled="1"/>
            </a:gra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53264" name="Rectangle 229"/>
            <p:cNvSpPr>
              <a:spLocks noChangeArrowheads="1"/>
            </p:cNvSpPr>
            <p:nvPr/>
          </p:nvSpPr>
          <p:spPr bwMode="auto">
            <a:xfrm>
              <a:off x="-4" y="374"/>
              <a:ext cx="5760" cy="20"/>
            </a:xfrm>
            <a:prstGeom prst="rect">
              <a:avLst/>
            </a:prstGeom>
            <a:solidFill>
              <a:srgbClr val="00B050"/>
            </a:soli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24" name="Text Box 4"/>
            <p:cNvSpPr txBox="1">
              <a:spLocks noChangeArrowheads="1"/>
            </p:cNvSpPr>
            <p:nvPr/>
          </p:nvSpPr>
          <p:spPr bwMode="auto">
            <a:xfrm>
              <a:off x="431" y="64"/>
              <a:ext cx="2178" cy="267"/>
            </a:xfrm>
            <a:prstGeom prst="rect">
              <a:avLst/>
            </a:prstGeom>
            <a:noFill/>
            <a:ln>
              <a:noFill/>
            </a:ln>
            <a:effectLst>
              <a:outerShdw dist="35921" dir="2700000" algn="ctr" rotWithShape="0">
                <a:schemeClr val="bg2">
                  <a:alpha val="50000"/>
                </a:schemeClr>
              </a:outerShdw>
            </a:effectLst>
          </p:spPr>
          <p:txBody>
            <a:bodyPr wrap="square">
              <a:spAutoFit/>
            </a:bodyPr>
            <a:lstStyle>
              <a:lvl1pPr eaLnBrk="0" hangingPunct="0">
                <a:spcBef>
                  <a:spcPct val="20000"/>
                </a:spcBef>
                <a:buChar char="•"/>
                <a:defRPr kumimoji="1"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kumimoji="1"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kumimoji="1"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9pPr>
            </a:lstStyle>
            <a:p>
              <a:pPr algn="l" eaLnBrk="1" hangingPunct="1">
                <a:lnSpc>
                  <a:spcPct val="90000"/>
                </a:lnSpc>
                <a:spcBef>
                  <a:spcPct val="0"/>
                </a:spcBef>
                <a:buFontTx/>
                <a:buNone/>
                <a:defRPr/>
              </a:pPr>
              <a:endParaRPr lang="zh-CN" altLang="en-US" sz="2400" b="1" dirty="0">
                <a:solidFill>
                  <a:srgbClr val="002060"/>
                </a:solidFill>
                <a:latin typeface="微软雅黑" panose="020B0503020204020204" charset="-122"/>
                <a:ea typeface="微软雅黑" panose="020B0503020204020204" charset="-122"/>
                <a:cs typeface="New Gulim"/>
              </a:endParaRPr>
            </a:p>
          </p:txBody>
        </p:sp>
      </p:grpSp>
      <p:pic>
        <p:nvPicPr>
          <p:cNvPr id="5" name="图片 4"/>
          <p:cNvPicPr>
            <a:picLocks noChangeAspect="1"/>
          </p:cNvPicPr>
          <p:nvPr/>
        </p:nvPicPr>
        <p:blipFill>
          <a:blip r:embed="rId2" cstate="print"/>
          <a:stretch>
            <a:fillRect/>
          </a:stretch>
        </p:blipFill>
        <p:spPr>
          <a:xfrm>
            <a:off x="22210" y="-25703"/>
            <a:ext cx="556260" cy="556260"/>
          </a:xfrm>
          <a:prstGeom prst="rect">
            <a:avLst/>
          </a:prstGeom>
        </p:spPr>
      </p:pic>
      <p:sp>
        <p:nvSpPr>
          <p:cNvPr id="9" name="TextBox 8"/>
          <p:cNvSpPr txBox="1"/>
          <p:nvPr/>
        </p:nvSpPr>
        <p:spPr>
          <a:xfrm>
            <a:off x="683568" y="2780928"/>
            <a:ext cx="7416824" cy="1569660"/>
          </a:xfrm>
          <a:prstGeom prst="rect">
            <a:avLst/>
          </a:prstGeom>
          <a:noFill/>
        </p:spPr>
        <p:txBody>
          <a:bodyPr wrap="square" rtlCol="0">
            <a:spAutoFit/>
          </a:bodyPr>
          <a:lstStyle/>
          <a:p>
            <a:pPr algn="ctr"/>
            <a:r>
              <a:rPr lang="en-US" altLang="zh-CN" sz="4800" b="1" dirty="0">
                <a:latin typeface="华文仿宋" pitchFamily="2" charset="-122"/>
                <a:ea typeface="华文仿宋" pitchFamily="2" charset="-122"/>
              </a:rPr>
              <a:t>3</a:t>
            </a:r>
            <a:r>
              <a:rPr lang="zh-CN" altLang="en-US" sz="4800" b="1" dirty="0">
                <a:latin typeface="华文仿宋" pitchFamily="2" charset="-122"/>
                <a:ea typeface="华文仿宋" pitchFamily="2" charset="-122"/>
              </a:rPr>
              <a:t>、高能核物理</a:t>
            </a:r>
            <a:br>
              <a:rPr lang="en-US" altLang="zh-CN" sz="4800" b="1" dirty="0">
                <a:latin typeface="华文仿宋" pitchFamily="2" charset="-122"/>
                <a:ea typeface="华文仿宋" pitchFamily="2" charset="-122"/>
              </a:rPr>
            </a:br>
            <a:r>
              <a:rPr lang="zh-CN" altLang="en-US" sz="4800" b="1" dirty="0">
                <a:latin typeface="华文仿宋" pitchFamily="2" charset="-122"/>
                <a:ea typeface="华文仿宋" pitchFamily="2" charset="-122"/>
              </a:rPr>
              <a:t>与重离子碰撞</a:t>
            </a:r>
          </a:p>
        </p:txBody>
      </p:sp>
    </p:spTree>
    <p:extLst>
      <p:ext uri="{BB962C8B-B14F-4D97-AF65-F5344CB8AC3E}">
        <p14:creationId xmlns:p14="http://schemas.microsoft.com/office/powerpoint/2010/main" val="3425076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60" name="Group 227"/>
          <p:cNvGrpSpPr/>
          <p:nvPr/>
        </p:nvGrpSpPr>
        <p:grpSpPr bwMode="auto">
          <a:xfrm>
            <a:off x="-11113" y="-41910"/>
            <a:ext cx="9148763" cy="692150"/>
            <a:chOff x="-7" y="-10"/>
            <a:chExt cx="5763" cy="436"/>
          </a:xfrm>
        </p:grpSpPr>
        <p:sp>
          <p:nvSpPr>
            <p:cNvPr id="53263" name="Rectangle 228"/>
            <p:cNvSpPr>
              <a:spLocks noChangeArrowheads="1"/>
            </p:cNvSpPr>
            <p:nvPr/>
          </p:nvSpPr>
          <p:spPr bwMode="auto">
            <a:xfrm>
              <a:off x="-7" y="-10"/>
              <a:ext cx="5760" cy="436"/>
            </a:xfrm>
            <a:prstGeom prst="rect">
              <a:avLst/>
            </a:prstGeom>
            <a:gradFill rotWithShape="1">
              <a:gsLst>
                <a:gs pos="0">
                  <a:srgbClr val="BEF397"/>
                </a:gs>
                <a:gs pos="50000">
                  <a:srgbClr val="D5F6C0"/>
                </a:gs>
                <a:gs pos="100000">
                  <a:srgbClr val="EAFAE0"/>
                </a:gs>
              </a:gsLst>
              <a:lin ang="8100000" scaled="1"/>
            </a:gra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53264" name="Rectangle 229"/>
            <p:cNvSpPr>
              <a:spLocks noChangeArrowheads="1"/>
            </p:cNvSpPr>
            <p:nvPr/>
          </p:nvSpPr>
          <p:spPr bwMode="auto">
            <a:xfrm>
              <a:off x="-4" y="374"/>
              <a:ext cx="5760" cy="20"/>
            </a:xfrm>
            <a:prstGeom prst="rect">
              <a:avLst/>
            </a:prstGeom>
            <a:solidFill>
              <a:srgbClr val="00B050"/>
            </a:soli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24" name="Text Box 4"/>
            <p:cNvSpPr txBox="1">
              <a:spLocks noChangeArrowheads="1"/>
            </p:cNvSpPr>
            <p:nvPr/>
          </p:nvSpPr>
          <p:spPr bwMode="auto">
            <a:xfrm>
              <a:off x="431" y="64"/>
              <a:ext cx="5205" cy="268"/>
            </a:xfrm>
            <a:prstGeom prst="rect">
              <a:avLst/>
            </a:prstGeom>
            <a:noFill/>
            <a:ln>
              <a:noFill/>
            </a:ln>
            <a:effectLst>
              <a:outerShdw dist="35921" dir="2700000" algn="ctr" rotWithShape="0">
                <a:schemeClr val="bg2">
                  <a:alpha val="50000"/>
                </a:schemeClr>
              </a:outerShdw>
            </a:effectLst>
          </p:spPr>
          <p:txBody>
            <a:bodyPr wrap="square">
              <a:spAutoFit/>
            </a:bodyPr>
            <a:lstStyle>
              <a:lvl1pPr eaLnBrk="0" hangingPunct="0">
                <a:spcBef>
                  <a:spcPct val="20000"/>
                </a:spcBef>
                <a:buChar char="•"/>
                <a:defRPr kumimoji="1"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kumimoji="1"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kumimoji="1"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9pPr>
            </a:lstStyle>
            <a:p>
              <a:pPr algn="l" eaLnBrk="1" hangingPunct="1">
                <a:lnSpc>
                  <a:spcPct val="90000"/>
                </a:lnSpc>
                <a:spcBef>
                  <a:spcPct val="0"/>
                </a:spcBef>
                <a:buFontTx/>
                <a:buNone/>
                <a:defRPr/>
              </a:pPr>
              <a:r>
                <a:rPr lang="en-US" altLang="zh-CN" sz="2400" b="1" dirty="0">
                  <a:solidFill>
                    <a:srgbClr val="002060"/>
                  </a:solidFill>
                  <a:latin typeface="微软雅黑" panose="020B0503020204020204" charset="-122"/>
                  <a:ea typeface="微软雅黑" panose="020B0503020204020204" charset="-122"/>
                  <a:cs typeface="New Gulim"/>
                </a:rPr>
                <a:t>3.1 </a:t>
              </a:r>
              <a:r>
                <a:rPr lang="zh-CN" altLang="en-US" sz="2400" b="1" dirty="0">
                  <a:solidFill>
                    <a:srgbClr val="002060"/>
                  </a:solidFill>
                  <a:latin typeface="微软雅黑" panose="020B0503020204020204" charset="-122"/>
                  <a:ea typeface="微软雅黑" panose="020B0503020204020204" charset="-122"/>
                  <a:cs typeface="New Gulim"/>
                </a:rPr>
                <a:t>转动系统在垂直电磁场下的输运现象</a:t>
              </a:r>
            </a:p>
          </p:txBody>
        </p:sp>
      </p:grpSp>
      <p:sp>
        <p:nvSpPr>
          <p:cNvPr id="4" name="内容占位符 3"/>
          <p:cNvSpPr>
            <a:spLocks noGrp="1"/>
          </p:cNvSpPr>
          <p:nvPr>
            <p:ph idx="1"/>
          </p:nvPr>
        </p:nvSpPr>
        <p:spPr>
          <a:xfrm>
            <a:off x="6350" y="775970"/>
            <a:ext cx="9131300" cy="1065530"/>
          </a:xfrm>
          <a:prstGeom prst="roundRect">
            <a:avLst>
              <a:gd name="adj" fmla="val 1085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457200" indent="-457200">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曹高清副教授发现了一个磁场、电场、转动效应同时存在且</a:t>
            </a:r>
            <a:r>
              <a:rPr lang="zh-CN" altLang="en-US" sz="1800" b="1" dirty="0">
                <a:solidFill>
                  <a:srgbClr val="FF0000"/>
                </a:solidFill>
                <a:latin typeface="微软雅黑" panose="020B0503020204020204" charset="-122"/>
                <a:ea typeface="微软雅黑" panose="020B0503020204020204" charset="-122"/>
              </a:rPr>
              <a:t>相互垂直</a:t>
            </a:r>
            <a:r>
              <a:rPr lang="zh-CN" altLang="en-US" sz="1800" b="1" dirty="0">
                <a:solidFill>
                  <a:srgbClr val="002060"/>
                </a:solidFill>
                <a:latin typeface="微软雅黑" panose="020B0503020204020204" charset="-122"/>
                <a:ea typeface="微软雅黑" panose="020B0503020204020204" charset="-122"/>
              </a:rPr>
              <a:t>的情形下全新的</a:t>
            </a:r>
            <a:r>
              <a:rPr lang="zh-CN" altLang="en-US" sz="1800" b="1" dirty="0">
                <a:solidFill>
                  <a:srgbClr val="FF0000"/>
                </a:solidFill>
                <a:latin typeface="微软雅黑" panose="020B0503020204020204" charset="-122"/>
                <a:ea typeface="微软雅黑" panose="020B0503020204020204" charset="-122"/>
              </a:rPr>
              <a:t>手征反常效应</a:t>
            </a:r>
            <a:r>
              <a:rPr lang="en-US" altLang="zh-CN" sz="1800" b="1" dirty="0">
                <a:solidFill>
                  <a:srgbClr val="002060"/>
                </a:solidFill>
                <a:latin typeface="微软雅黑" panose="020B0503020204020204" charset="-122"/>
                <a:ea typeface="微软雅黑" panose="020B0503020204020204" charset="-122"/>
              </a:rPr>
              <a:t>  </a:t>
            </a:r>
          </a:p>
        </p:txBody>
      </p:sp>
      <p:pic>
        <p:nvPicPr>
          <p:cNvPr id="5" name="图片 4"/>
          <p:cNvPicPr>
            <a:picLocks noChangeAspect="1"/>
          </p:cNvPicPr>
          <p:nvPr/>
        </p:nvPicPr>
        <p:blipFill>
          <a:blip r:embed="rId3" cstate="print"/>
          <a:stretch>
            <a:fillRect/>
          </a:stretch>
        </p:blipFill>
        <p:spPr>
          <a:xfrm>
            <a:off x="6350" y="-15240"/>
            <a:ext cx="556260" cy="556260"/>
          </a:xfrm>
          <a:prstGeom prst="rect">
            <a:avLst/>
          </a:prstGeom>
        </p:spPr>
      </p:pic>
      <p:pic>
        <p:nvPicPr>
          <p:cNvPr id="3" name="图片 2"/>
          <p:cNvPicPr>
            <a:picLocks noChangeAspect="1"/>
          </p:cNvPicPr>
          <p:nvPr/>
        </p:nvPicPr>
        <p:blipFill>
          <a:blip r:embed="rId4"/>
          <a:stretch>
            <a:fillRect/>
          </a:stretch>
        </p:blipFill>
        <p:spPr>
          <a:xfrm>
            <a:off x="322153" y="3476282"/>
            <a:ext cx="3148586" cy="3010538"/>
          </a:xfrm>
          <a:prstGeom prst="rect">
            <a:avLst/>
          </a:prstGeom>
        </p:spPr>
      </p:pic>
      <p:pic>
        <p:nvPicPr>
          <p:cNvPr id="6" name="图片 5"/>
          <p:cNvPicPr>
            <a:picLocks noChangeAspect="1"/>
          </p:cNvPicPr>
          <p:nvPr/>
        </p:nvPicPr>
        <p:blipFill>
          <a:blip r:embed="rId5"/>
          <a:stretch>
            <a:fillRect/>
          </a:stretch>
        </p:blipFill>
        <p:spPr>
          <a:xfrm>
            <a:off x="3639820" y="1248410"/>
            <a:ext cx="1535430" cy="942340"/>
          </a:xfrm>
          <a:prstGeom prst="rect">
            <a:avLst/>
          </a:prstGeom>
        </p:spPr>
      </p:pic>
      <p:sp>
        <p:nvSpPr>
          <p:cNvPr id="7" name="文本框 6"/>
          <p:cNvSpPr txBox="1"/>
          <p:nvPr/>
        </p:nvSpPr>
        <p:spPr>
          <a:xfrm>
            <a:off x="110490" y="2116455"/>
            <a:ext cx="8204835" cy="1198880"/>
          </a:xfrm>
          <a:prstGeom prst="rect">
            <a:avLst/>
          </a:prstGeom>
          <a:noFill/>
        </p:spPr>
        <p:txBody>
          <a:bodyPr wrap="none" rtlCol="0" anchor="t">
            <a:spAutoFit/>
          </a:bodyPr>
          <a:lstStyle/>
          <a:p>
            <a:pPr marL="457200" indent="-457200">
              <a:lnSpc>
                <a:spcPct val="200000"/>
              </a:lnSpc>
              <a:spcBef>
                <a:spcPts val="0"/>
              </a:spcBef>
              <a:buFont typeface="Wingdings" panose="05000000000000000000" pitchFamily="2" charset="2"/>
              <a:buChar char="l"/>
            </a:pPr>
            <a:r>
              <a:rPr lang="zh-CN" altLang="en-US" b="1" dirty="0">
                <a:solidFill>
                  <a:srgbClr val="002060"/>
                </a:solidFill>
                <a:latin typeface="微软雅黑" panose="020B0503020204020204" charset="-122"/>
                <a:ea typeface="微软雅黑" panose="020B0503020204020204" charset="-122"/>
                <a:sym typeface="+mn-ea"/>
              </a:rPr>
              <a:t>同时发现了两个新的宏观输运现象：</a:t>
            </a:r>
            <a:r>
              <a:rPr lang="zh-CN" altLang="en-US" b="1" dirty="0">
                <a:solidFill>
                  <a:srgbClr val="FF0000"/>
                </a:solidFill>
                <a:latin typeface="微软雅黑" panose="020B0503020204020204" charset="-122"/>
                <a:ea typeface="微软雅黑" panose="020B0503020204020204" charset="-122"/>
                <a:sym typeface="+mn-ea"/>
              </a:rPr>
              <a:t>手征电荷密度</a:t>
            </a:r>
            <a:r>
              <a:rPr lang="zh-CN" altLang="en-US" b="1" dirty="0">
                <a:solidFill>
                  <a:srgbClr val="002060"/>
                </a:solidFill>
                <a:latin typeface="微软雅黑" panose="020B0503020204020204" charset="-122"/>
                <a:ea typeface="微软雅黑" panose="020B0503020204020204" charset="-122"/>
                <a:sym typeface="+mn-ea"/>
              </a:rPr>
              <a:t>和沿转动方向的</a:t>
            </a:r>
            <a:r>
              <a:rPr lang="zh-CN" altLang="en-US" b="1" dirty="0">
                <a:solidFill>
                  <a:srgbClr val="FF0000"/>
                </a:solidFill>
                <a:latin typeface="微软雅黑" panose="020B0503020204020204" charset="-122"/>
                <a:ea typeface="微软雅黑" panose="020B0503020204020204" charset="-122"/>
                <a:sym typeface="+mn-ea"/>
              </a:rPr>
              <a:t>手征电流</a:t>
            </a:r>
            <a:br>
              <a:rPr lang="en-US" altLang="zh-CN" b="1" dirty="0">
                <a:solidFill>
                  <a:srgbClr val="002060"/>
                </a:solidFill>
                <a:latin typeface="微软雅黑" panose="020B0503020204020204" charset="-122"/>
                <a:ea typeface="微软雅黑" panose="020B0503020204020204" charset="-122"/>
                <a:sym typeface="+mn-ea"/>
              </a:rPr>
            </a:br>
            <a:r>
              <a:rPr lang="en-US" altLang="zh-CN" b="1" dirty="0">
                <a:solidFill>
                  <a:srgbClr val="002060"/>
                </a:solidFill>
                <a:latin typeface="微软雅黑" panose="020B0503020204020204" charset="-122"/>
                <a:ea typeface="微软雅黑" panose="020B0503020204020204" charset="-122"/>
                <a:sym typeface="+mn-ea"/>
              </a:rPr>
              <a:t>Phy. Rev. D 104, L031901 (2021)</a:t>
            </a:r>
            <a:endParaRPr lang="zh-CN" altLang="en-US"/>
          </a:p>
        </p:txBody>
      </p:sp>
      <p:pic>
        <p:nvPicPr>
          <p:cNvPr id="2" name="图片 1"/>
          <p:cNvPicPr>
            <a:picLocks noChangeAspect="1"/>
          </p:cNvPicPr>
          <p:nvPr/>
        </p:nvPicPr>
        <p:blipFill>
          <a:blip r:embed="rId6"/>
          <a:stretch>
            <a:fillRect/>
          </a:stretch>
        </p:blipFill>
        <p:spPr>
          <a:xfrm>
            <a:off x="3740150" y="3475990"/>
            <a:ext cx="2787015" cy="2892425"/>
          </a:xfrm>
          <a:prstGeom prst="rect">
            <a:avLst/>
          </a:prstGeom>
        </p:spPr>
      </p:pic>
      <p:pic>
        <p:nvPicPr>
          <p:cNvPr id="9" name="图片 8"/>
          <p:cNvPicPr>
            <a:picLocks noChangeAspect="1"/>
          </p:cNvPicPr>
          <p:nvPr/>
        </p:nvPicPr>
        <p:blipFill>
          <a:blip r:embed="rId7"/>
          <a:stretch>
            <a:fillRect/>
          </a:stretch>
        </p:blipFill>
        <p:spPr>
          <a:xfrm>
            <a:off x="6572250" y="3679190"/>
            <a:ext cx="2395220" cy="942340"/>
          </a:xfrm>
          <a:prstGeom prst="rect">
            <a:avLst/>
          </a:prstGeom>
        </p:spPr>
      </p:pic>
      <p:pic>
        <p:nvPicPr>
          <p:cNvPr id="10" name="图片 9"/>
          <p:cNvPicPr>
            <a:picLocks noChangeAspect="1"/>
          </p:cNvPicPr>
          <p:nvPr/>
        </p:nvPicPr>
        <p:blipFill>
          <a:blip r:embed="rId8"/>
          <a:stretch>
            <a:fillRect/>
          </a:stretch>
        </p:blipFill>
        <p:spPr>
          <a:xfrm>
            <a:off x="6871335" y="4832350"/>
            <a:ext cx="1808480" cy="912495"/>
          </a:xfrm>
          <a:prstGeom prst="rect">
            <a:avLst/>
          </a:prstGeom>
        </p:spPr>
      </p:pic>
      <p:sp>
        <p:nvSpPr>
          <p:cNvPr id="11" name="左大括号 10"/>
          <p:cNvSpPr/>
          <p:nvPr/>
        </p:nvSpPr>
        <p:spPr>
          <a:xfrm>
            <a:off x="6633210" y="4088765"/>
            <a:ext cx="133985" cy="14039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60" name="Group 227"/>
          <p:cNvGrpSpPr/>
          <p:nvPr/>
        </p:nvGrpSpPr>
        <p:grpSpPr bwMode="auto">
          <a:xfrm>
            <a:off x="-11113" y="-41910"/>
            <a:ext cx="9148763" cy="692150"/>
            <a:chOff x="-7" y="-10"/>
            <a:chExt cx="5763" cy="436"/>
          </a:xfrm>
        </p:grpSpPr>
        <p:sp>
          <p:nvSpPr>
            <p:cNvPr id="53263" name="Rectangle 228"/>
            <p:cNvSpPr>
              <a:spLocks noChangeArrowheads="1"/>
            </p:cNvSpPr>
            <p:nvPr/>
          </p:nvSpPr>
          <p:spPr bwMode="auto">
            <a:xfrm>
              <a:off x="-7" y="-10"/>
              <a:ext cx="5760" cy="436"/>
            </a:xfrm>
            <a:prstGeom prst="rect">
              <a:avLst/>
            </a:prstGeom>
            <a:gradFill rotWithShape="1">
              <a:gsLst>
                <a:gs pos="0">
                  <a:srgbClr val="BEF397"/>
                </a:gs>
                <a:gs pos="50000">
                  <a:srgbClr val="D5F6C0"/>
                </a:gs>
                <a:gs pos="100000">
                  <a:srgbClr val="EAFAE0"/>
                </a:gs>
              </a:gsLst>
              <a:lin ang="8100000" scaled="1"/>
            </a:gra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53264" name="Rectangle 229"/>
            <p:cNvSpPr>
              <a:spLocks noChangeArrowheads="1"/>
            </p:cNvSpPr>
            <p:nvPr/>
          </p:nvSpPr>
          <p:spPr bwMode="auto">
            <a:xfrm>
              <a:off x="-4" y="374"/>
              <a:ext cx="5760" cy="20"/>
            </a:xfrm>
            <a:prstGeom prst="rect">
              <a:avLst/>
            </a:prstGeom>
            <a:solidFill>
              <a:srgbClr val="00B050"/>
            </a:soli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24" name="Text Box 4"/>
            <p:cNvSpPr txBox="1">
              <a:spLocks noChangeArrowheads="1"/>
            </p:cNvSpPr>
            <p:nvPr/>
          </p:nvSpPr>
          <p:spPr bwMode="auto">
            <a:xfrm>
              <a:off x="431" y="64"/>
              <a:ext cx="5205" cy="268"/>
            </a:xfrm>
            <a:prstGeom prst="rect">
              <a:avLst/>
            </a:prstGeom>
            <a:noFill/>
            <a:ln>
              <a:noFill/>
            </a:ln>
            <a:effectLst>
              <a:outerShdw dist="35921" dir="2700000" algn="ctr" rotWithShape="0">
                <a:schemeClr val="bg2">
                  <a:alpha val="50000"/>
                </a:schemeClr>
              </a:outerShdw>
            </a:effectLst>
          </p:spPr>
          <p:txBody>
            <a:bodyPr wrap="square">
              <a:spAutoFit/>
            </a:bodyPr>
            <a:lstStyle>
              <a:lvl1pPr eaLnBrk="0" hangingPunct="0">
                <a:spcBef>
                  <a:spcPct val="20000"/>
                </a:spcBef>
                <a:buChar char="•"/>
                <a:defRPr kumimoji="1"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kumimoji="1"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kumimoji="1"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9pPr>
            </a:lstStyle>
            <a:p>
              <a:pPr algn="l" eaLnBrk="1" hangingPunct="1">
                <a:lnSpc>
                  <a:spcPct val="90000"/>
                </a:lnSpc>
                <a:spcBef>
                  <a:spcPct val="0"/>
                </a:spcBef>
                <a:buFontTx/>
                <a:buNone/>
                <a:defRPr/>
              </a:pPr>
              <a:r>
                <a:rPr lang="en-US" altLang="zh-CN" sz="2400" b="1" dirty="0">
                  <a:solidFill>
                    <a:srgbClr val="002060"/>
                  </a:solidFill>
                  <a:latin typeface="微软雅黑" panose="020B0503020204020204" charset="-122"/>
                  <a:ea typeface="微软雅黑" panose="020B0503020204020204" charset="-122"/>
                  <a:cs typeface="New Gulim"/>
                </a:rPr>
                <a:t>3.2 QCD</a:t>
              </a:r>
              <a:r>
                <a:rPr lang="zh-CN" altLang="en-US" sz="2400" b="1" dirty="0">
                  <a:solidFill>
                    <a:srgbClr val="002060"/>
                  </a:solidFill>
                  <a:latin typeface="微软雅黑" panose="020B0503020204020204" charset="-122"/>
                  <a:ea typeface="微软雅黑" panose="020B0503020204020204" charset="-122"/>
                  <a:cs typeface="New Gulim"/>
                </a:rPr>
                <a:t>相变</a:t>
              </a:r>
            </a:p>
          </p:txBody>
        </p:sp>
      </p:grpSp>
      <p:sp>
        <p:nvSpPr>
          <p:cNvPr id="4" name="内容占位符 3"/>
          <p:cNvSpPr>
            <a:spLocks noGrp="1"/>
          </p:cNvSpPr>
          <p:nvPr>
            <p:ph idx="1"/>
          </p:nvPr>
        </p:nvSpPr>
        <p:spPr>
          <a:xfrm>
            <a:off x="12700" y="758825"/>
            <a:ext cx="9131300" cy="2940685"/>
          </a:xfrm>
          <a:prstGeom prst="roundRect">
            <a:avLst>
              <a:gd name="adj" fmla="val 1085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457200" indent="-457200">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利用</a:t>
            </a:r>
            <a:r>
              <a:rPr lang="en-US" altLang="zh-CN" sz="1800" b="1" dirty="0">
                <a:solidFill>
                  <a:srgbClr val="002060"/>
                </a:solidFill>
                <a:latin typeface="微软雅黑" panose="020B0503020204020204" charset="-122"/>
                <a:ea typeface="微软雅黑" panose="020B0503020204020204" charset="-122"/>
              </a:rPr>
              <a:t>NJL</a:t>
            </a:r>
            <a:r>
              <a:rPr lang="zh-CN" altLang="en-US" sz="1800" b="1" dirty="0">
                <a:solidFill>
                  <a:srgbClr val="002060"/>
                </a:solidFill>
                <a:latin typeface="微软雅黑" panose="020B0503020204020204" charset="-122"/>
                <a:ea typeface="微软雅黑" panose="020B0503020204020204" charset="-122"/>
              </a:rPr>
              <a:t>模型研究了平行强磁场和转动下</a:t>
            </a:r>
            <a:r>
              <a:rPr lang="en-US" altLang="zh-CN" sz="1800" b="1" dirty="0">
                <a:solidFill>
                  <a:srgbClr val="FF0000"/>
                </a:solidFill>
                <a:latin typeface="微软雅黑" panose="020B0503020204020204" charset="-122"/>
                <a:ea typeface="微软雅黑" panose="020B0503020204020204" charset="-122"/>
              </a:rPr>
              <a:t>rho</a:t>
            </a:r>
            <a:r>
              <a:rPr lang="zh-CN" altLang="en-US" sz="1800" b="1" dirty="0">
                <a:solidFill>
                  <a:srgbClr val="FF0000"/>
                </a:solidFill>
                <a:latin typeface="微软雅黑" panose="020B0503020204020204" charset="-122"/>
                <a:ea typeface="微软雅黑" panose="020B0503020204020204" charset="-122"/>
              </a:rPr>
              <a:t>介子凝聚</a:t>
            </a:r>
            <a:r>
              <a:rPr lang="zh-CN" altLang="en-US" sz="1800" b="1" dirty="0">
                <a:solidFill>
                  <a:schemeClr val="tx1"/>
                </a:solidFill>
                <a:latin typeface="微软雅黑" panose="020B0503020204020204" charset="-122"/>
                <a:ea typeface="微软雅黑" panose="020B0503020204020204" charset="-122"/>
              </a:rPr>
              <a:t>的可能性</a:t>
            </a:r>
            <a:endParaRPr lang="en-US" altLang="zh-CN" sz="1800" b="1" dirty="0">
              <a:solidFill>
                <a:srgbClr val="002060"/>
              </a:solidFill>
              <a:latin typeface="微软雅黑" panose="020B0503020204020204" charset="-122"/>
              <a:ea typeface="微软雅黑" panose="020B0503020204020204" charset="-122"/>
            </a:endParaRPr>
          </a:p>
          <a:p>
            <a:pPr marL="0" indent="0">
              <a:lnSpc>
                <a:spcPct val="200000"/>
              </a:lnSpc>
              <a:spcBef>
                <a:spcPts val="0"/>
              </a:spcBef>
              <a:buFont typeface="Wingdings" panose="05000000000000000000" pitchFamily="2" charset="2"/>
              <a:buNone/>
            </a:pPr>
            <a:r>
              <a:rPr lang="en-US" altLang="zh-CN" sz="1800" b="1" dirty="0">
                <a:solidFill>
                  <a:srgbClr val="002060"/>
                </a:solidFill>
                <a:latin typeface="微软雅黑" panose="020B0503020204020204" charset="-122"/>
                <a:ea typeface="微软雅黑" panose="020B0503020204020204" charset="-122"/>
              </a:rPr>
              <a:t>      </a:t>
            </a:r>
            <a:r>
              <a:rPr lang="zh-CN" altLang="en-US" sz="1800" b="1" dirty="0">
                <a:solidFill>
                  <a:schemeClr val="accent2"/>
                </a:solidFill>
                <a:latin typeface="微软雅黑" panose="020B0503020204020204" charset="-122"/>
                <a:ea typeface="微软雅黑" panose="020B0503020204020204" charset="-122"/>
              </a:rPr>
              <a:t>没有磁场时</a:t>
            </a:r>
            <a:r>
              <a:rPr lang="zh-CN" altLang="en-US" sz="1800" b="1" dirty="0">
                <a:solidFill>
                  <a:srgbClr val="002060"/>
                </a:solidFill>
                <a:latin typeface="微软雅黑" panose="020B0503020204020204" charset="-122"/>
                <a:ea typeface="微软雅黑" panose="020B0503020204020204" charset="-122"/>
              </a:rPr>
              <a:t>，边界条件</a:t>
            </a:r>
            <a:r>
              <a:rPr lang="zh-CN" altLang="en-US" sz="1800" b="1" dirty="0">
                <a:solidFill>
                  <a:srgbClr val="FF0000"/>
                </a:solidFill>
                <a:latin typeface="微软雅黑" panose="020B0503020204020204" charset="-122"/>
                <a:ea typeface="微软雅黑" panose="020B0503020204020204" charset="-122"/>
              </a:rPr>
              <a:t>不允许</a:t>
            </a:r>
            <a:r>
              <a:rPr lang="zh-CN" altLang="en-US" sz="1800" b="1" dirty="0">
                <a:solidFill>
                  <a:srgbClr val="002060"/>
                </a:solidFill>
                <a:latin typeface="微软雅黑" panose="020B0503020204020204" charset="-122"/>
                <a:ea typeface="微软雅黑" panose="020B0503020204020204" charset="-122"/>
              </a:rPr>
              <a:t>转动效应诱导出</a:t>
            </a:r>
            <a:r>
              <a:rPr lang="en-US" altLang="zh-CN" sz="1800" b="1" dirty="0">
                <a:solidFill>
                  <a:srgbClr val="002060"/>
                </a:solidFill>
                <a:latin typeface="微软雅黑" panose="020B0503020204020204" charset="-122"/>
                <a:ea typeface="微软雅黑" panose="020B0503020204020204" charset="-122"/>
              </a:rPr>
              <a:t>rho</a:t>
            </a:r>
            <a:r>
              <a:rPr lang="zh-CN" altLang="en-US" sz="1800" b="1" dirty="0">
                <a:solidFill>
                  <a:srgbClr val="002060"/>
                </a:solidFill>
                <a:latin typeface="微软雅黑" panose="020B0503020204020204" charset="-122"/>
                <a:ea typeface="微软雅黑" panose="020B0503020204020204" charset="-122"/>
              </a:rPr>
              <a:t>介子凝聚；而在</a:t>
            </a:r>
            <a:r>
              <a:rPr lang="zh-CN" altLang="en-US" sz="1800" b="1" dirty="0">
                <a:solidFill>
                  <a:schemeClr val="accent2"/>
                </a:solidFill>
                <a:latin typeface="微软雅黑" panose="020B0503020204020204" charset="-122"/>
                <a:ea typeface="微软雅黑" panose="020B0503020204020204" charset="-122"/>
              </a:rPr>
              <a:t>有磁场时</a:t>
            </a:r>
            <a:r>
              <a:rPr lang="zh-CN" altLang="en-US" sz="1800" b="1" dirty="0">
                <a:solidFill>
                  <a:srgbClr val="002060"/>
                </a:solidFill>
                <a:latin typeface="微软雅黑" panose="020B0503020204020204" charset="-122"/>
                <a:ea typeface="微软雅黑" panose="020B0503020204020204" charset="-122"/>
              </a:rPr>
              <a:t>，</a:t>
            </a:r>
          </a:p>
          <a:p>
            <a:pPr marL="0" indent="0">
              <a:lnSpc>
                <a:spcPct val="200000"/>
              </a:lnSpc>
              <a:spcBef>
                <a:spcPts val="0"/>
              </a:spcBef>
              <a:buFont typeface="Wingdings" panose="05000000000000000000" pitchFamily="2" charset="2"/>
              <a:buNone/>
            </a:pPr>
            <a:r>
              <a:rPr lang="zh-CN" altLang="en-US" sz="1800" b="1" dirty="0">
                <a:solidFill>
                  <a:srgbClr val="002060"/>
                </a:solidFill>
                <a:latin typeface="微软雅黑" panose="020B0503020204020204" charset="-122"/>
                <a:ea typeface="微软雅黑" panose="020B0503020204020204" charset="-122"/>
              </a:rPr>
              <a:t> </a:t>
            </a:r>
            <a:r>
              <a:rPr lang="en-US" altLang="zh-CN" sz="1800" b="1" dirty="0">
                <a:solidFill>
                  <a:srgbClr val="002060"/>
                </a:solidFill>
                <a:latin typeface="微软雅黑" panose="020B0503020204020204" charset="-122"/>
                <a:ea typeface="微软雅黑" panose="020B0503020204020204" charset="-122"/>
              </a:rPr>
              <a:t>     </a:t>
            </a:r>
            <a:r>
              <a:rPr lang="zh-CN" altLang="en-US" sz="1800" b="1" dirty="0">
                <a:solidFill>
                  <a:srgbClr val="002060"/>
                </a:solidFill>
                <a:latin typeface="微软雅黑" panose="020B0503020204020204" charset="-122"/>
                <a:ea typeface="微软雅黑" panose="020B0503020204020204" charset="-122"/>
              </a:rPr>
              <a:t>转动</a:t>
            </a:r>
            <a:r>
              <a:rPr lang="zh-CN" altLang="en-US" sz="1800" b="1" dirty="0">
                <a:solidFill>
                  <a:srgbClr val="FF0000"/>
                </a:solidFill>
                <a:latin typeface="微软雅黑" panose="020B0503020204020204" charset="-122"/>
                <a:ea typeface="微软雅黑" panose="020B0503020204020204" charset="-122"/>
              </a:rPr>
              <a:t>可以导致</a:t>
            </a:r>
            <a:r>
              <a:rPr lang="en-US" altLang="zh-CN" sz="1800" b="1" dirty="0">
                <a:solidFill>
                  <a:srgbClr val="002060"/>
                </a:solidFill>
                <a:latin typeface="微软雅黑" panose="020B0503020204020204" charset="-122"/>
                <a:ea typeface="微软雅黑" panose="020B0503020204020204" charset="-122"/>
              </a:rPr>
              <a:t>rho</a:t>
            </a:r>
            <a:r>
              <a:rPr lang="zh-CN" altLang="en-US" sz="1800" b="1" dirty="0">
                <a:solidFill>
                  <a:srgbClr val="002060"/>
                </a:solidFill>
                <a:latin typeface="微软雅黑" panose="020B0503020204020204" charset="-122"/>
                <a:ea typeface="微软雅黑" panose="020B0503020204020204" charset="-122"/>
              </a:rPr>
              <a:t>介子超导</a:t>
            </a:r>
            <a:endParaRPr lang="en-US" altLang="zh-CN" sz="1800"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利用</a:t>
            </a:r>
            <a:r>
              <a:rPr lang="en-US" altLang="zh-CN" sz="1800" b="1" dirty="0">
                <a:solidFill>
                  <a:srgbClr val="002060"/>
                </a:solidFill>
                <a:latin typeface="微软雅黑" panose="020B0503020204020204" charset="-122"/>
                <a:ea typeface="微软雅黑" panose="020B0503020204020204" charset="-122"/>
              </a:rPr>
              <a:t>PNJL</a:t>
            </a:r>
            <a:r>
              <a:rPr lang="zh-CN" altLang="en-US" sz="1800" b="1" dirty="0">
                <a:solidFill>
                  <a:srgbClr val="002060"/>
                </a:solidFill>
                <a:latin typeface="微软雅黑" panose="020B0503020204020204" charset="-122"/>
                <a:ea typeface="微软雅黑" panose="020B0503020204020204" charset="-122"/>
              </a:rPr>
              <a:t>模型讨论早期宇宙中的</a:t>
            </a:r>
            <a:r>
              <a:rPr lang="en-US" altLang="zh-CN" sz="1800" b="1" dirty="0">
                <a:solidFill>
                  <a:srgbClr val="FF0000"/>
                </a:solidFill>
                <a:latin typeface="微软雅黑" panose="020B0503020204020204" charset="-122"/>
                <a:ea typeface="微软雅黑" panose="020B0503020204020204" charset="-122"/>
              </a:rPr>
              <a:t>pi</a:t>
            </a:r>
            <a:r>
              <a:rPr lang="zh-CN" altLang="en-US" sz="1800" b="1" dirty="0">
                <a:solidFill>
                  <a:srgbClr val="FF0000"/>
                </a:solidFill>
                <a:latin typeface="微软雅黑" panose="020B0503020204020204" charset="-122"/>
                <a:ea typeface="微软雅黑" panose="020B0503020204020204" charset="-122"/>
              </a:rPr>
              <a:t>介子超流</a:t>
            </a:r>
            <a:r>
              <a:rPr lang="zh-CN" altLang="en-US" sz="1800" b="1" dirty="0">
                <a:solidFill>
                  <a:srgbClr val="002060"/>
                </a:solidFill>
                <a:latin typeface="微软雅黑" panose="020B0503020204020204" charset="-122"/>
                <a:ea typeface="微软雅黑" panose="020B0503020204020204" charset="-122"/>
              </a:rPr>
              <a:t>问题以及</a:t>
            </a:r>
            <a:r>
              <a:rPr lang="zh-CN" altLang="en-US" sz="1800" b="1" dirty="0">
                <a:solidFill>
                  <a:srgbClr val="FF0000"/>
                </a:solidFill>
                <a:latin typeface="微软雅黑" panose="020B0503020204020204" charset="-122"/>
                <a:ea typeface="微软雅黑" panose="020B0503020204020204" charset="-122"/>
              </a:rPr>
              <a:t>磁场效应</a:t>
            </a:r>
            <a:br>
              <a:rPr lang="en-US" altLang="zh-CN" sz="1800" b="1" dirty="0">
                <a:solidFill>
                  <a:srgbClr val="002060"/>
                </a:solidFill>
                <a:latin typeface="微软雅黑" panose="020B0503020204020204" charset="-122"/>
                <a:ea typeface="微软雅黑" panose="020B0503020204020204" charset="-122"/>
              </a:rPr>
            </a:br>
            <a:r>
              <a:rPr lang="en-US" altLang="zh-CN" sz="1800" b="1" dirty="0">
                <a:solidFill>
                  <a:srgbClr val="002060"/>
                </a:solidFill>
                <a:latin typeface="微软雅黑" panose="020B0503020204020204" charset="-122"/>
                <a:ea typeface="微软雅黑" panose="020B0503020204020204" charset="-122"/>
              </a:rPr>
              <a:t>Phys. Rev. D 104 (2021) 054007; </a:t>
            </a:r>
            <a:r>
              <a:rPr lang="fr-FR" altLang="zh-CN" sz="1800" b="1" dirty="0">
                <a:solidFill>
                  <a:srgbClr val="002060"/>
                </a:solidFill>
                <a:latin typeface="微软雅黑" panose="020B0503020204020204" charset="-122"/>
                <a:ea typeface="微软雅黑" panose="020B0503020204020204" charset="-122"/>
              </a:rPr>
              <a:t>Eur. Phys. J. C  81</a:t>
            </a:r>
            <a:r>
              <a:rPr lang="zh-CN" altLang="en-US" sz="1800" b="1" dirty="0">
                <a:solidFill>
                  <a:srgbClr val="002060"/>
                </a:solidFill>
                <a:latin typeface="微软雅黑" panose="020B0503020204020204" charset="-122"/>
                <a:ea typeface="微软雅黑" panose="020B0503020204020204" charset="-122"/>
              </a:rPr>
              <a:t>，</a:t>
            </a:r>
            <a:r>
              <a:rPr lang="fr-FR" altLang="zh-CN" sz="1800" b="1" dirty="0">
                <a:solidFill>
                  <a:srgbClr val="002060"/>
                </a:solidFill>
                <a:latin typeface="微软雅黑" panose="020B0503020204020204" charset="-122"/>
                <a:ea typeface="微软雅黑" panose="020B0503020204020204" charset="-122"/>
              </a:rPr>
              <a:t>148</a:t>
            </a:r>
            <a:r>
              <a:rPr lang="zh-CN" altLang="fr-FR" sz="1800" b="1" dirty="0">
                <a:solidFill>
                  <a:srgbClr val="002060"/>
                </a:solidFill>
                <a:latin typeface="微软雅黑" panose="020B0503020204020204" charset="-122"/>
                <a:ea typeface="微软雅黑" panose="020B0503020204020204" charset="-122"/>
              </a:rPr>
              <a:t>（</a:t>
            </a:r>
            <a:r>
              <a:rPr lang="fr-FR" altLang="zh-CN" sz="1800" b="1" dirty="0">
                <a:solidFill>
                  <a:srgbClr val="002060"/>
                </a:solidFill>
                <a:latin typeface="微软雅黑" panose="020B0503020204020204" charset="-122"/>
                <a:ea typeface="微软雅黑" panose="020B0503020204020204" charset="-122"/>
              </a:rPr>
              <a:t>2021</a:t>
            </a:r>
            <a:r>
              <a:rPr lang="zh-CN" altLang="fr-FR" sz="1800" b="1" dirty="0">
                <a:solidFill>
                  <a:srgbClr val="002060"/>
                </a:solidFill>
                <a:latin typeface="微软雅黑" panose="020B0503020204020204" charset="-122"/>
                <a:ea typeface="微软雅黑" panose="020B0503020204020204" charset="-122"/>
              </a:rPr>
              <a:t>）</a:t>
            </a:r>
            <a:endParaRPr lang="en-US" altLang="zh-CN" sz="1800" b="1" dirty="0">
              <a:solidFill>
                <a:srgbClr val="002060"/>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3" cstate="print"/>
          <a:stretch>
            <a:fillRect/>
          </a:stretch>
        </p:blipFill>
        <p:spPr>
          <a:xfrm>
            <a:off x="6350" y="-15240"/>
            <a:ext cx="556260" cy="556260"/>
          </a:xfrm>
          <a:prstGeom prst="rect">
            <a:avLst/>
          </a:prstGeom>
        </p:spPr>
      </p:pic>
      <p:pic>
        <p:nvPicPr>
          <p:cNvPr id="2" name="图片 1"/>
          <p:cNvPicPr>
            <a:picLocks noChangeAspect="1"/>
          </p:cNvPicPr>
          <p:nvPr/>
        </p:nvPicPr>
        <p:blipFill>
          <a:blip r:embed="rId4"/>
          <a:stretch>
            <a:fillRect/>
          </a:stretch>
        </p:blipFill>
        <p:spPr>
          <a:xfrm>
            <a:off x="4650740" y="3957320"/>
            <a:ext cx="4296410" cy="2766060"/>
          </a:xfrm>
          <a:prstGeom prst="rect">
            <a:avLst/>
          </a:prstGeom>
        </p:spPr>
      </p:pic>
      <p:pic>
        <p:nvPicPr>
          <p:cNvPr id="3" name="图片 2"/>
          <p:cNvPicPr>
            <a:picLocks noChangeAspect="1"/>
          </p:cNvPicPr>
          <p:nvPr/>
        </p:nvPicPr>
        <p:blipFill>
          <a:blip r:embed="rId5"/>
          <a:stretch>
            <a:fillRect/>
          </a:stretch>
        </p:blipFill>
        <p:spPr>
          <a:xfrm>
            <a:off x="260350" y="4104640"/>
            <a:ext cx="4206875" cy="2513330"/>
          </a:xfrm>
          <a:prstGeom prst="rect">
            <a:avLst/>
          </a:prstGeom>
        </p:spPr>
      </p:pic>
      <p:pic>
        <p:nvPicPr>
          <p:cNvPr id="6" name="图片 5"/>
          <p:cNvPicPr>
            <a:picLocks noChangeAspect="1"/>
          </p:cNvPicPr>
          <p:nvPr/>
        </p:nvPicPr>
        <p:blipFill>
          <a:blip r:embed="rId6"/>
          <a:stretch>
            <a:fillRect/>
          </a:stretch>
        </p:blipFill>
        <p:spPr>
          <a:xfrm>
            <a:off x="2233930" y="5542280"/>
            <a:ext cx="1358900" cy="495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60" name="Group 227"/>
          <p:cNvGrpSpPr/>
          <p:nvPr/>
        </p:nvGrpSpPr>
        <p:grpSpPr bwMode="auto">
          <a:xfrm>
            <a:off x="-11113" y="-41910"/>
            <a:ext cx="9148763" cy="692150"/>
            <a:chOff x="-7" y="-10"/>
            <a:chExt cx="5763" cy="436"/>
          </a:xfrm>
        </p:grpSpPr>
        <p:sp>
          <p:nvSpPr>
            <p:cNvPr id="53263" name="Rectangle 228"/>
            <p:cNvSpPr>
              <a:spLocks noChangeArrowheads="1"/>
            </p:cNvSpPr>
            <p:nvPr/>
          </p:nvSpPr>
          <p:spPr bwMode="auto">
            <a:xfrm>
              <a:off x="-7" y="-10"/>
              <a:ext cx="5760" cy="436"/>
            </a:xfrm>
            <a:prstGeom prst="rect">
              <a:avLst/>
            </a:prstGeom>
            <a:gradFill rotWithShape="1">
              <a:gsLst>
                <a:gs pos="0">
                  <a:srgbClr val="BEF397"/>
                </a:gs>
                <a:gs pos="50000">
                  <a:srgbClr val="D5F6C0"/>
                </a:gs>
                <a:gs pos="100000">
                  <a:srgbClr val="EAFAE0"/>
                </a:gs>
              </a:gsLst>
              <a:lin ang="8100000" scaled="1"/>
            </a:gra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53264" name="Rectangle 229"/>
            <p:cNvSpPr>
              <a:spLocks noChangeArrowheads="1"/>
            </p:cNvSpPr>
            <p:nvPr/>
          </p:nvSpPr>
          <p:spPr bwMode="auto">
            <a:xfrm>
              <a:off x="-4" y="374"/>
              <a:ext cx="5760" cy="20"/>
            </a:xfrm>
            <a:prstGeom prst="rect">
              <a:avLst/>
            </a:prstGeom>
            <a:solidFill>
              <a:srgbClr val="00B050"/>
            </a:soli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24" name="Text Box 4"/>
            <p:cNvSpPr txBox="1">
              <a:spLocks noChangeArrowheads="1"/>
            </p:cNvSpPr>
            <p:nvPr/>
          </p:nvSpPr>
          <p:spPr bwMode="auto">
            <a:xfrm>
              <a:off x="431" y="64"/>
              <a:ext cx="5205" cy="267"/>
            </a:xfrm>
            <a:prstGeom prst="rect">
              <a:avLst/>
            </a:prstGeom>
            <a:noFill/>
            <a:ln>
              <a:noFill/>
            </a:ln>
            <a:effectLst>
              <a:outerShdw dist="35921" dir="2700000" algn="ctr" rotWithShape="0">
                <a:schemeClr val="bg2">
                  <a:alpha val="50000"/>
                </a:schemeClr>
              </a:outerShdw>
            </a:effectLst>
          </p:spPr>
          <p:txBody>
            <a:bodyPr wrap="square">
              <a:spAutoFit/>
            </a:bodyPr>
            <a:lstStyle>
              <a:lvl1pPr eaLnBrk="0" hangingPunct="0">
                <a:spcBef>
                  <a:spcPct val="20000"/>
                </a:spcBef>
                <a:buChar char="•"/>
                <a:defRPr kumimoji="1"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kumimoji="1"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kumimoji="1"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9pPr>
            </a:lstStyle>
            <a:p>
              <a:pPr algn="l" eaLnBrk="1" hangingPunct="1">
                <a:lnSpc>
                  <a:spcPct val="90000"/>
                </a:lnSpc>
                <a:spcBef>
                  <a:spcPct val="0"/>
                </a:spcBef>
                <a:buFontTx/>
                <a:buNone/>
                <a:defRPr/>
              </a:pPr>
              <a:r>
                <a:rPr lang="en-US" altLang="zh-CN" sz="2400" b="1" dirty="0">
                  <a:solidFill>
                    <a:srgbClr val="002060"/>
                  </a:solidFill>
                  <a:latin typeface="微软雅黑" panose="020B0503020204020204" charset="-122"/>
                  <a:ea typeface="微软雅黑" panose="020B0503020204020204" charset="-122"/>
                  <a:cs typeface="New Gulim"/>
                </a:rPr>
                <a:t>3.3 </a:t>
              </a:r>
              <a:r>
                <a:rPr lang="zh-CN" altLang="en-US" sz="2400" b="1" dirty="0">
                  <a:solidFill>
                    <a:srgbClr val="002060"/>
                  </a:solidFill>
                  <a:latin typeface="微软雅黑" panose="020B0503020204020204" charset="-122"/>
                  <a:ea typeface="微软雅黑" panose="020B0503020204020204" charset="-122"/>
                  <a:cs typeface="New Gulim"/>
                </a:rPr>
                <a:t>夸克素（</a:t>
              </a:r>
              <a:r>
                <a:rPr lang="en-US" altLang="zh-CN" sz="2400" b="1" dirty="0">
                  <a:solidFill>
                    <a:srgbClr val="002060"/>
                  </a:solidFill>
                  <a:latin typeface="微软雅黑" panose="020B0503020204020204" charset="-122"/>
                  <a:ea typeface="微软雅黑" panose="020B0503020204020204" charset="-122"/>
                  <a:cs typeface="New Gulim"/>
                </a:rPr>
                <a:t>quarkyonic</a:t>
              </a:r>
              <a:r>
                <a:rPr lang="zh-CN" altLang="en-US" sz="2400" b="1" dirty="0">
                  <a:solidFill>
                    <a:srgbClr val="002060"/>
                  </a:solidFill>
                  <a:latin typeface="微软雅黑" panose="020B0503020204020204" charset="-122"/>
                  <a:ea typeface="微软雅黑" panose="020B0503020204020204" charset="-122"/>
                  <a:cs typeface="New Gulim"/>
                </a:rPr>
                <a:t>）物质</a:t>
              </a:r>
            </a:p>
          </p:txBody>
        </p:sp>
      </p:grpSp>
      <p:sp>
        <p:nvSpPr>
          <p:cNvPr id="4" name="内容占位符 3"/>
          <p:cNvSpPr>
            <a:spLocks noGrp="1"/>
          </p:cNvSpPr>
          <p:nvPr>
            <p:ph idx="1"/>
          </p:nvPr>
        </p:nvSpPr>
        <p:spPr>
          <a:xfrm>
            <a:off x="6350" y="775970"/>
            <a:ext cx="9131300" cy="2851785"/>
          </a:xfrm>
          <a:prstGeom prst="roundRect">
            <a:avLst>
              <a:gd name="adj" fmla="val 1085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457200" indent="-457200">
              <a:lnSpc>
                <a:spcPct val="200000"/>
              </a:lnSpc>
              <a:spcBef>
                <a:spcPts val="0"/>
              </a:spcBef>
              <a:buFont typeface="Wingdings" panose="05000000000000000000" pitchFamily="2" charset="2"/>
              <a:buChar char="l"/>
            </a:pPr>
            <a:r>
              <a:rPr lang="zh-CN" altLang="en-US" sz="1800" b="1" dirty="0">
                <a:solidFill>
                  <a:srgbClr val="FF0000"/>
                </a:solidFill>
                <a:latin typeface="微软雅黑" panose="020B0503020204020204" charset="-122"/>
                <a:ea typeface="微软雅黑" panose="020B0503020204020204" charset="-122"/>
              </a:rPr>
              <a:t>夸克素</a:t>
            </a:r>
            <a:r>
              <a:rPr lang="zh-CN" altLang="en-US" sz="1800" b="1" dirty="0">
                <a:solidFill>
                  <a:srgbClr val="002060"/>
                </a:solidFill>
                <a:latin typeface="微软雅黑" panose="020B0503020204020204" charset="-122"/>
                <a:ea typeface="微软雅黑" panose="020B0503020204020204" charset="-122"/>
              </a:rPr>
              <a:t>是重子与夸克共存的一个态：</a:t>
            </a:r>
            <a:r>
              <a:rPr lang="zh-CN" altLang="en-US" sz="1800" b="1" dirty="0">
                <a:solidFill>
                  <a:srgbClr val="FF0000"/>
                </a:solidFill>
                <a:latin typeface="微软雅黑" panose="020B0503020204020204" charset="-122"/>
                <a:ea typeface="微软雅黑" panose="020B0503020204020204" charset="-122"/>
              </a:rPr>
              <a:t>自由夸克</a:t>
            </a:r>
            <a:r>
              <a:rPr lang="zh-CN" altLang="en-US" sz="1800" b="1" dirty="0">
                <a:solidFill>
                  <a:srgbClr val="002060"/>
                </a:solidFill>
                <a:latin typeface="微软雅黑" panose="020B0503020204020204" charset="-122"/>
                <a:ea typeface="微软雅黑" panose="020B0503020204020204" charset="-122"/>
              </a:rPr>
              <a:t>存在于</a:t>
            </a:r>
            <a:r>
              <a:rPr lang="zh-CN" altLang="en-US" sz="1800" b="1" dirty="0">
                <a:solidFill>
                  <a:schemeClr val="accent2"/>
                </a:solidFill>
                <a:latin typeface="微软雅黑" panose="020B0503020204020204" charset="-122"/>
                <a:ea typeface="微软雅黑" panose="020B0503020204020204" charset="-122"/>
              </a:rPr>
              <a:t>费米球</a:t>
            </a:r>
            <a:r>
              <a:rPr lang="zh-CN" altLang="en-US" sz="1800" b="1" dirty="0">
                <a:solidFill>
                  <a:srgbClr val="002060"/>
                </a:solidFill>
                <a:latin typeface="微软雅黑" panose="020B0503020204020204" charset="-122"/>
                <a:ea typeface="微软雅黑" panose="020B0503020204020204" charset="-122"/>
              </a:rPr>
              <a:t>内、</a:t>
            </a:r>
            <a:r>
              <a:rPr lang="zh-CN" altLang="en-US" sz="1800" b="1" dirty="0">
                <a:solidFill>
                  <a:srgbClr val="FF0000"/>
                </a:solidFill>
                <a:latin typeface="微软雅黑" panose="020B0503020204020204" charset="-122"/>
                <a:ea typeface="微软雅黑" panose="020B0503020204020204" charset="-122"/>
              </a:rPr>
              <a:t>重子</a:t>
            </a:r>
            <a:r>
              <a:rPr lang="zh-CN" altLang="en-US" sz="1800" b="1" dirty="0">
                <a:solidFill>
                  <a:srgbClr val="002060"/>
                </a:solidFill>
                <a:latin typeface="微软雅黑" panose="020B0503020204020204" charset="-122"/>
                <a:ea typeface="微软雅黑" panose="020B0503020204020204" charset="-122"/>
              </a:rPr>
              <a:t>存在于</a:t>
            </a:r>
            <a:r>
              <a:rPr lang="zh-CN" altLang="en-US" sz="1800" b="1" dirty="0">
                <a:solidFill>
                  <a:schemeClr val="accent2"/>
                </a:solidFill>
                <a:latin typeface="微软雅黑" panose="020B0503020204020204" charset="-122"/>
                <a:ea typeface="微软雅黑" panose="020B0503020204020204" charset="-122"/>
              </a:rPr>
              <a:t>费米面</a:t>
            </a:r>
            <a:r>
              <a:rPr lang="zh-CN" altLang="en-US" sz="1800" b="1" dirty="0">
                <a:solidFill>
                  <a:srgbClr val="002060"/>
                </a:solidFill>
                <a:latin typeface="微软雅黑" panose="020B0503020204020204" charset="-122"/>
                <a:ea typeface="微软雅黑" panose="020B0503020204020204" charset="-122"/>
              </a:rPr>
              <a:t>附近</a:t>
            </a:r>
          </a:p>
          <a:p>
            <a:pPr marL="457200" indent="-457200">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构建一个满足</a:t>
            </a:r>
            <a:r>
              <a:rPr lang="zh-CN" altLang="en-US" sz="1800" b="1" dirty="0">
                <a:solidFill>
                  <a:srgbClr val="FF0000"/>
                </a:solidFill>
                <a:latin typeface="微软雅黑" panose="020B0503020204020204" charset="-122"/>
                <a:ea typeface="微软雅黑" panose="020B0503020204020204" charset="-122"/>
              </a:rPr>
              <a:t>手征对称性</a:t>
            </a:r>
            <a:r>
              <a:rPr lang="zh-CN" altLang="en-US" sz="1800" b="1" dirty="0">
                <a:solidFill>
                  <a:srgbClr val="002060"/>
                </a:solidFill>
                <a:latin typeface="微软雅黑" panose="020B0503020204020204" charset="-122"/>
                <a:ea typeface="微软雅黑" panose="020B0503020204020204" charset="-122"/>
              </a:rPr>
              <a:t>的有效场论，这个理论通过拟合对称与非对称核物质的饱和性质确定模型参数，预言的中子星</a:t>
            </a:r>
            <a:r>
              <a:rPr lang="zh-CN" altLang="en-US" sz="1800" b="1" dirty="0">
                <a:solidFill>
                  <a:srgbClr val="FF0000"/>
                </a:solidFill>
                <a:latin typeface="微软雅黑" panose="020B0503020204020204" charset="-122"/>
                <a:ea typeface="微软雅黑" panose="020B0503020204020204" charset="-122"/>
              </a:rPr>
              <a:t>潮汐形变</a:t>
            </a:r>
            <a:r>
              <a:rPr lang="zh-CN" altLang="en-US" sz="1800" b="1" dirty="0">
                <a:solidFill>
                  <a:srgbClr val="002060"/>
                </a:solidFill>
                <a:latin typeface="微软雅黑" panose="020B0503020204020204" charset="-122"/>
                <a:ea typeface="微软雅黑" panose="020B0503020204020204" charset="-122"/>
              </a:rPr>
              <a:t>与观测</a:t>
            </a:r>
            <a:r>
              <a:rPr lang="zh-CN" altLang="en-US" sz="1800" b="1" dirty="0">
                <a:solidFill>
                  <a:srgbClr val="FF0000"/>
                </a:solidFill>
                <a:latin typeface="微软雅黑" panose="020B0503020204020204" charset="-122"/>
                <a:ea typeface="微软雅黑" panose="020B0503020204020204" charset="-122"/>
              </a:rPr>
              <a:t>吻合</a:t>
            </a:r>
            <a:endParaRPr lang="en-US" altLang="zh-CN" sz="1800"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r>
              <a:rPr lang="en-US" altLang="zh-CN" sz="1800" b="1" dirty="0">
                <a:solidFill>
                  <a:srgbClr val="002060"/>
                </a:solidFill>
                <a:latin typeface="微软雅黑" panose="020B0503020204020204" charset="-122"/>
                <a:ea typeface="微软雅黑" panose="020B0503020204020204" charset="-122"/>
              </a:rPr>
              <a:t>JHEP 10 (2020) 168; </a:t>
            </a:r>
            <a:r>
              <a:rPr sz="1800" b="1" dirty="0">
                <a:solidFill>
                  <a:srgbClr val="002060"/>
                </a:solidFill>
                <a:latin typeface="微软雅黑" panose="020B0503020204020204" charset="-122"/>
                <a:ea typeface="微软雅黑" panose="020B0503020204020204" charset="-122"/>
              </a:rPr>
              <a:t>Phys</a:t>
            </a:r>
            <a:r>
              <a:rPr lang="en-US" sz="1800" b="1" dirty="0">
                <a:solidFill>
                  <a:srgbClr val="002060"/>
                </a:solidFill>
                <a:latin typeface="微软雅黑" panose="020B0503020204020204" charset="-122"/>
                <a:ea typeface="微软雅黑" panose="020B0503020204020204" charset="-122"/>
              </a:rPr>
              <a:t>. </a:t>
            </a:r>
            <a:r>
              <a:rPr sz="1800" b="1" dirty="0">
                <a:solidFill>
                  <a:srgbClr val="002060"/>
                </a:solidFill>
                <a:latin typeface="微软雅黑" panose="020B0503020204020204" charset="-122"/>
                <a:ea typeface="微软雅黑" panose="020B0503020204020204" charset="-122"/>
              </a:rPr>
              <a:t>Rev</a:t>
            </a:r>
            <a:r>
              <a:rPr lang="en-US" sz="1800" b="1" dirty="0">
                <a:solidFill>
                  <a:srgbClr val="002060"/>
                </a:solidFill>
                <a:latin typeface="微软雅黑" panose="020B0503020204020204" charset="-122"/>
                <a:ea typeface="微软雅黑" panose="020B0503020204020204" charset="-122"/>
              </a:rPr>
              <a:t>. </a:t>
            </a:r>
            <a:r>
              <a:rPr sz="1800" b="1" dirty="0">
                <a:solidFill>
                  <a:srgbClr val="002060"/>
                </a:solidFill>
                <a:latin typeface="微软雅黑" panose="020B0503020204020204" charset="-122"/>
                <a:ea typeface="微软雅黑" panose="020B0503020204020204" charset="-122"/>
              </a:rPr>
              <a:t>D</a:t>
            </a:r>
            <a:r>
              <a:rPr lang="en-US" sz="1800" b="1" dirty="0">
                <a:solidFill>
                  <a:srgbClr val="002060"/>
                </a:solidFill>
                <a:latin typeface="微软雅黑" panose="020B0503020204020204" charset="-122"/>
                <a:ea typeface="微软雅黑" panose="020B0503020204020204" charset="-122"/>
              </a:rPr>
              <a:t> </a:t>
            </a:r>
            <a:r>
              <a:rPr sz="1800" b="1" dirty="0">
                <a:solidFill>
                  <a:srgbClr val="002060"/>
                </a:solidFill>
                <a:latin typeface="微软雅黑" panose="020B0503020204020204" charset="-122"/>
                <a:ea typeface="微软雅黑" panose="020B0503020204020204" charset="-122"/>
              </a:rPr>
              <a:t>105</a:t>
            </a:r>
            <a:r>
              <a:rPr lang="en-US" sz="1800" b="1" dirty="0">
                <a:solidFill>
                  <a:srgbClr val="002060"/>
                </a:solidFill>
                <a:latin typeface="微软雅黑" panose="020B0503020204020204" charset="-122"/>
                <a:ea typeface="微软雅黑" panose="020B0503020204020204" charset="-122"/>
              </a:rPr>
              <a:t> (</a:t>
            </a:r>
            <a:r>
              <a:rPr lang="en-US" altLang="zh-CN" sz="1800" b="1" dirty="0">
                <a:solidFill>
                  <a:srgbClr val="002060"/>
                </a:solidFill>
                <a:latin typeface="微软雅黑" panose="020B0503020204020204" charset="-122"/>
                <a:ea typeface="微软雅黑" panose="020B0503020204020204" charset="-122"/>
              </a:rPr>
              <a:t>2022) </a:t>
            </a:r>
            <a:r>
              <a:rPr sz="1800" b="1" dirty="0">
                <a:solidFill>
                  <a:srgbClr val="002060"/>
                </a:solidFill>
                <a:latin typeface="微软雅黑" panose="020B0503020204020204" charset="-122"/>
                <a:ea typeface="微软雅黑" panose="020B0503020204020204" charset="-122"/>
              </a:rPr>
              <a:t>14020</a:t>
            </a:r>
          </a:p>
        </p:txBody>
      </p:sp>
      <p:pic>
        <p:nvPicPr>
          <p:cNvPr id="5" name="图片 4"/>
          <p:cNvPicPr>
            <a:picLocks noChangeAspect="1"/>
          </p:cNvPicPr>
          <p:nvPr/>
        </p:nvPicPr>
        <p:blipFill>
          <a:blip r:embed="rId3" cstate="print"/>
          <a:stretch>
            <a:fillRect/>
          </a:stretch>
        </p:blipFill>
        <p:spPr>
          <a:xfrm>
            <a:off x="6350" y="-15240"/>
            <a:ext cx="556260" cy="556260"/>
          </a:xfrm>
          <a:prstGeom prst="rect">
            <a:avLst/>
          </a:prstGeom>
        </p:spPr>
      </p:pic>
      <p:pic>
        <p:nvPicPr>
          <p:cNvPr id="7" name="图片 6"/>
          <p:cNvPicPr>
            <a:picLocks noChangeAspect="1"/>
          </p:cNvPicPr>
          <p:nvPr/>
        </p:nvPicPr>
        <p:blipFill>
          <a:blip r:embed="rId4"/>
          <a:stretch>
            <a:fillRect/>
          </a:stretch>
        </p:blipFill>
        <p:spPr>
          <a:xfrm>
            <a:off x="4773295" y="4006850"/>
            <a:ext cx="4173855" cy="2715260"/>
          </a:xfrm>
          <a:prstGeom prst="rect">
            <a:avLst/>
          </a:prstGeom>
        </p:spPr>
      </p:pic>
      <p:pic>
        <p:nvPicPr>
          <p:cNvPr id="8" name="图片 7"/>
          <p:cNvPicPr>
            <a:picLocks noChangeAspect="1"/>
          </p:cNvPicPr>
          <p:nvPr/>
        </p:nvPicPr>
        <p:blipFill>
          <a:blip r:embed="rId5"/>
          <a:stretch>
            <a:fillRect/>
          </a:stretch>
        </p:blipFill>
        <p:spPr>
          <a:xfrm>
            <a:off x="199714" y="4104665"/>
            <a:ext cx="4591250" cy="21587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60" name="Group 227"/>
          <p:cNvGrpSpPr/>
          <p:nvPr/>
        </p:nvGrpSpPr>
        <p:grpSpPr bwMode="auto">
          <a:xfrm>
            <a:off x="-11113" y="-41910"/>
            <a:ext cx="9148763" cy="692150"/>
            <a:chOff x="-7" y="-10"/>
            <a:chExt cx="5763" cy="436"/>
          </a:xfrm>
        </p:grpSpPr>
        <p:sp>
          <p:nvSpPr>
            <p:cNvPr id="53263" name="Rectangle 228"/>
            <p:cNvSpPr>
              <a:spLocks noChangeArrowheads="1"/>
            </p:cNvSpPr>
            <p:nvPr/>
          </p:nvSpPr>
          <p:spPr bwMode="auto">
            <a:xfrm>
              <a:off x="-7" y="-10"/>
              <a:ext cx="5760" cy="436"/>
            </a:xfrm>
            <a:prstGeom prst="rect">
              <a:avLst/>
            </a:prstGeom>
            <a:gradFill rotWithShape="1">
              <a:gsLst>
                <a:gs pos="0">
                  <a:srgbClr val="BEF397"/>
                </a:gs>
                <a:gs pos="50000">
                  <a:srgbClr val="D5F6C0"/>
                </a:gs>
                <a:gs pos="100000">
                  <a:srgbClr val="EAFAE0"/>
                </a:gs>
              </a:gsLst>
              <a:lin ang="8100000" scaled="1"/>
            </a:gra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53264" name="Rectangle 229"/>
            <p:cNvSpPr>
              <a:spLocks noChangeArrowheads="1"/>
            </p:cNvSpPr>
            <p:nvPr/>
          </p:nvSpPr>
          <p:spPr bwMode="auto">
            <a:xfrm>
              <a:off x="-4" y="374"/>
              <a:ext cx="5760" cy="20"/>
            </a:xfrm>
            <a:prstGeom prst="rect">
              <a:avLst/>
            </a:prstGeom>
            <a:solidFill>
              <a:srgbClr val="00B050"/>
            </a:soli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24" name="Text Box 4"/>
            <p:cNvSpPr txBox="1">
              <a:spLocks noChangeArrowheads="1"/>
            </p:cNvSpPr>
            <p:nvPr/>
          </p:nvSpPr>
          <p:spPr bwMode="auto">
            <a:xfrm>
              <a:off x="431" y="64"/>
              <a:ext cx="5205" cy="268"/>
            </a:xfrm>
            <a:prstGeom prst="rect">
              <a:avLst/>
            </a:prstGeom>
            <a:noFill/>
            <a:ln>
              <a:noFill/>
            </a:ln>
            <a:effectLst>
              <a:outerShdw dist="35921" dir="2700000" algn="ctr" rotWithShape="0">
                <a:schemeClr val="bg2">
                  <a:alpha val="50000"/>
                </a:schemeClr>
              </a:outerShdw>
            </a:effectLst>
          </p:spPr>
          <p:txBody>
            <a:bodyPr wrap="square">
              <a:spAutoFit/>
            </a:bodyPr>
            <a:lstStyle>
              <a:lvl1pPr eaLnBrk="0" hangingPunct="0">
                <a:spcBef>
                  <a:spcPct val="20000"/>
                </a:spcBef>
                <a:buChar char="•"/>
                <a:defRPr kumimoji="1"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kumimoji="1"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kumimoji="1"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9pPr>
            </a:lstStyle>
            <a:p>
              <a:pPr algn="l" eaLnBrk="1" hangingPunct="1">
                <a:lnSpc>
                  <a:spcPct val="90000"/>
                </a:lnSpc>
                <a:spcBef>
                  <a:spcPct val="0"/>
                </a:spcBef>
                <a:buFontTx/>
                <a:buNone/>
                <a:defRPr/>
              </a:pPr>
              <a:endParaRPr lang="zh-CN" altLang="en-US" sz="2400" b="1" dirty="0">
                <a:solidFill>
                  <a:srgbClr val="002060"/>
                </a:solidFill>
                <a:latin typeface="微软雅黑" panose="020B0503020204020204" charset="-122"/>
                <a:ea typeface="微软雅黑" panose="020B0503020204020204" charset="-122"/>
                <a:cs typeface="New Gulim"/>
              </a:endParaRPr>
            </a:p>
          </p:txBody>
        </p:sp>
      </p:grpSp>
      <p:sp>
        <p:nvSpPr>
          <p:cNvPr id="4" name="内容占位符 3"/>
          <p:cNvSpPr>
            <a:spLocks noGrp="1"/>
          </p:cNvSpPr>
          <p:nvPr>
            <p:ph idx="1"/>
          </p:nvPr>
        </p:nvSpPr>
        <p:spPr>
          <a:xfrm>
            <a:off x="-11113" y="1414076"/>
            <a:ext cx="9131300" cy="2102088"/>
          </a:xfrm>
          <a:prstGeom prst="roundRect">
            <a:avLst>
              <a:gd name="adj" fmla="val 1085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457200" indent="-457200">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林树，重离子碰撞中的自旋极化现象</a:t>
            </a:r>
            <a:endParaRPr lang="en-US" altLang="zh-CN" sz="1800" b="1" dirty="0">
              <a:solidFill>
                <a:srgbClr val="002060"/>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3" cstate="print"/>
          <a:stretch>
            <a:fillRect/>
          </a:stretch>
        </p:blipFill>
        <p:spPr>
          <a:xfrm>
            <a:off x="6350" y="-15240"/>
            <a:ext cx="556260" cy="556260"/>
          </a:xfrm>
          <a:prstGeom prst="rect">
            <a:avLst/>
          </a:prstGeom>
        </p:spPr>
      </p:pic>
    </p:spTree>
    <p:extLst>
      <p:ext uri="{BB962C8B-B14F-4D97-AF65-F5344CB8AC3E}">
        <p14:creationId xmlns:p14="http://schemas.microsoft.com/office/powerpoint/2010/main" val="282414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7"/>
          <p:cNvGrpSpPr/>
          <p:nvPr/>
        </p:nvGrpSpPr>
        <p:grpSpPr bwMode="auto">
          <a:xfrm>
            <a:off x="-11113" y="-41910"/>
            <a:ext cx="9148763" cy="692150"/>
            <a:chOff x="-7" y="-10"/>
            <a:chExt cx="5763" cy="436"/>
          </a:xfrm>
        </p:grpSpPr>
        <p:sp>
          <p:nvSpPr>
            <p:cNvPr id="53263" name="Rectangle 228"/>
            <p:cNvSpPr>
              <a:spLocks noChangeArrowheads="1"/>
            </p:cNvSpPr>
            <p:nvPr/>
          </p:nvSpPr>
          <p:spPr bwMode="auto">
            <a:xfrm>
              <a:off x="-7" y="-10"/>
              <a:ext cx="5760" cy="436"/>
            </a:xfrm>
            <a:prstGeom prst="rect">
              <a:avLst/>
            </a:prstGeom>
            <a:gradFill rotWithShape="1">
              <a:gsLst>
                <a:gs pos="0">
                  <a:srgbClr val="BEF397"/>
                </a:gs>
                <a:gs pos="50000">
                  <a:srgbClr val="D5F6C0"/>
                </a:gs>
                <a:gs pos="100000">
                  <a:srgbClr val="EAFAE0"/>
                </a:gs>
              </a:gsLst>
              <a:lin ang="8100000" scaled="1"/>
            </a:gra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53264" name="Rectangle 229"/>
            <p:cNvSpPr>
              <a:spLocks noChangeArrowheads="1"/>
            </p:cNvSpPr>
            <p:nvPr/>
          </p:nvSpPr>
          <p:spPr bwMode="auto">
            <a:xfrm>
              <a:off x="-4" y="374"/>
              <a:ext cx="5760" cy="20"/>
            </a:xfrm>
            <a:prstGeom prst="rect">
              <a:avLst/>
            </a:prstGeom>
            <a:solidFill>
              <a:srgbClr val="00B050"/>
            </a:soli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24" name="Text Box 4"/>
            <p:cNvSpPr txBox="1">
              <a:spLocks noChangeArrowheads="1"/>
            </p:cNvSpPr>
            <p:nvPr/>
          </p:nvSpPr>
          <p:spPr bwMode="auto">
            <a:xfrm>
              <a:off x="431" y="64"/>
              <a:ext cx="2178" cy="267"/>
            </a:xfrm>
            <a:prstGeom prst="rect">
              <a:avLst/>
            </a:prstGeom>
            <a:noFill/>
            <a:ln>
              <a:noFill/>
            </a:ln>
            <a:effectLst>
              <a:outerShdw dist="35921" dir="2700000" algn="ctr" rotWithShape="0">
                <a:schemeClr val="bg2">
                  <a:alpha val="50000"/>
                </a:schemeClr>
              </a:outerShdw>
            </a:effectLst>
          </p:spPr>
          <p:txBody>
            <a:bodyPr wrap="square">
              <a:spAutoFit/>
            </a:bodyPr>
            <a:lstStyle>
              <a:lvl1pPr eaLnBrk="0" hangingPunct="0">
                <a:spcBef>
                  <a:spcPct val="20000"/>
                </a:spcBef>
                <a:buChar char="•"/>
                <a:defRPr kumimoji="1"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kumimoji="1"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kumimoji="1"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9pPr>
            </a:lstStyle>
            <a:p>
              <a:pPr algn="l" eaLnBrk="1" hangingPunct="1">
                <a:lnSpc>
                  <a:spcPct val="90000"/>
                </a:lnSpc>
                <a:spcBef>
                  <a:spcPct val="0"/>
                </a:spcBef>
                <a:buFontTx/>
                <a:buNone/>
                <a:defRPr/>
              </a:pPr>
              <a:endParaRPr lang="zh-CN" altLang="en-US" sz="2400" b="1" dirty="0">
                <a:solidFill>
                  <a:srgbClr val="002060"/>
                </a:solidFill>
                <a:latin typeface="微软雅黑" panose="020B0503020204020204" charset="-122"/>
                <a:ea typeface="微软雅黑" panose="020B0503020204020204" charset="-122"/>
                <a:cs typeface="New Gulim"/>
              </a:endParaRPr>
            </a:p>
          </p:txBody>
        </p:sp>
      </p:grpSp>
      <p:pic>
        <p:nvPicPr>
          <p:cNvPr id="5" name="图片 4"/>
          <p:cNvPicPr>
            <a:picLocks noChangeAspect="1"/>
          </p:cNvPicPr>
          <p:nvPr/>
        </p:nvPicPr>
        <p:blipFill>
          <a:blip r:embed="rId2" cstate="print"/>
          <a:stretch>
            <a:fillRect/>
          </a:stretch>
        </p:blipFill>
        <p:spPr>
          <a:xfrm>
            <a:off x="22210" y="-25703"/>
            <a:ext cx="556260" cy="556260"/>
          </a:xfrm>
          <a:prstGeom prst="rect">
            <a:avLst/>
          </a:prstGeom>
        </p:spPr>
      </p:pic>
      <p:sp>
        <p:nvSpPr>
          <p:cNvPr id="9" name="TextBox 8"/>
          <p:cNvSpPr txBox="1"/>
          <p:nvPr/>
        </p:nvSpPr>
        <p:spPr>
          <a:xfrm>
            <a:off x="683568" y="2780928"/>
            <a:ext cx="7416824" cy="830997"/>
          </a:xfrm>
          <a:prstGeom prst="rect">
            <a:avLst/>
          </a:prstGeom>
          <a:noFill/>
        </p:spPr>
        <p:txBody>
          <a:bodyPr wrap="square" rtlCol="0">
            <a:spAutoFit/>
          </a:bodyPr>
          <a:lstStyle/>
          <a:p>
            <a:pPr algn="ctr"/>
            <a:r>
              <a:rPr lang="en-US" altLang="zh-CN" sz="4800" b="1" dirty="0">
                <a:latin typeface="华文仿宋" pitchFamily="2" charset="-122"/>
                <a:ea typeface="华文仿宋" pitchFamily="2" charset="-122"/>
              </a:rPr>
              <a:t>4</a:t>
            </a:r>
            <a:r>
              <a:rPr lang="zh-CN" altLang="en-US" sz="4800" b="1" dirty="0">
                <a:latin typeface="华文仿宋" pitchFamily="2" charset="-122"/>
                <a:ea typeface="华文仿宋" pitchFamily="2" charset="-122"/>
              </a:rPr>
              <a:t>、奇特强子态</a:t>
            </a:r>
          </a:p>
        </p:txBody>
      </p:sp>
    </p:spTree>
    <p:extLst>
      <p:ext uri="{BB962C8B-B14F-4D97-AF65-F5344CB8AC3E}">
        <p14:creationId xmlns:p14="http://schemas.microsoft.com/office/powerpoint/2010/main" val="1310535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60" name="Group 227"/>
          <p:cNvGrpSpPr/>
          <p:nvPr/>
        </p:nvGrpSpPr>
        <p:grpSpPr bwMode="auto">
          <a:xfrm>
            <a:off x="-11113" y="-41910"/>
            <a:ext cx="9148763" cy="692150"/>
            <a:chOff x="-7" y="-10"/>
            <a:chExt cx="5763" cy="436"/>
          </a:xfrm>
        </p:grpSpPr>
        <p:sp>
          <p:nvSpPr>
            <p:cNvPr id="53263" name="Rectangle 228"/>
            <p:cNvSpPr>
              <a:spLocks noChangeArrowheads="1"/>
            </p:cNvSpPr>
            <p:nvPr/>
          </p:nvSpPr>
          <p:spPr bwMode="auto">
            <a:xfrm>
              <a:off x="-7" y="-10"/>
              <a:ext cx="5760" cy="436"/>
            </a:xfrm>
            <a:prstGeom prst="rect">
              <a:avLst/>
            </a:prstGeom>
            <a:gradFill rotWithShape="1">
              <a:gsLst>
                <a:gs pos="0">
                  <a:srgbClr val="BEF397"/>
                </a:gs>
                <a:gs pos="50000">
                  <a:srgbClr val="D5F6C0"/>
                </a:gs>
                <a:gs pos="100000">
                  <a:srgbClr val="EAFAE0"/>
                </a:gs>
              </a:gsLst>
              <a:lin ang="8100000" scaled="1"/>
            </a:gra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53264" name="Rectangle 229"/>
            <p:cNvSpPr>
              <a:spLocks noChangeArrowheads="1"/>
            </p:cNvSpPr>
            <p:nvPr/>
          </p:nvSpPr>
          <p:spPr bwMode="auto">
            <a:xfrm>
              <a:off x="-4" y="374"/>
              <a:ext cx="5760" cy="20"/>
            </a:xfrm>
            <a:prstGeom prst="rect">
              <a:avLst/>
            </a:prstGeom>
            <a:solidFill>
              <a:srgbClr val="00B050"/>
            </a:soli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24" name="Text Box 4"/>
            <p:cNvSpPr txBox="1">
              <a:spLocks noChangeArrowheads="1"/>
            </p:cNvSpPr>
            <p:nvPr/>
          </p:nvSpPr>
          <p:spPr bwMode="auto">
            <a:xfrm>
              <a:off x="431" y="64"/>
              <a:ext cx="5205" cy="268"/>
            </a:xfrm>
            <a:prstGeom prst="rect">
              <a:avLst/>
            </a:prstGeom>
            <a:noFill/>
            <a:ln>
              <a:noFill/>
            </a:ln>
            <a:effectLst>
              <a:outerShdw dist="35921" dir="2700000" algn="ctr" rotWithShape="0">
                <a:schemeClr val="bg2">
                  <a:alpha val="50000"/>
                </a:schemeClr>
              </a:outerShdw>
            </a:effectLst>
          </p:spPr>
          <p:txBody>
            <a:bodyPr wrap="square">
              <a:spAutoFit/>
            </a:bodyPr>
            <a:lstStyle>
              <a:lvl1pPr eaLnBrk="0" hangingPunct="0">
                <a:spcBef>
                  <a:spcPct val="20000"/>
                </a:spcBef>
                <a:buChar char="•"/>
                <a:defRPr kumimoji="1"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kumimoji="1"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kumimoji="1"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9pPr>
            </a:lstStyle>
            <a:p>
              <a:pPr algn="l" eaLnBrk="1" hangingPunct="1">
                <a:lnSpc>
                  <a:spcPct val="90000"/>
                </a:lnSpc>
                <a:spcBef>
                  <a:spcPct val="0"/>
                </a:spcBef>
                <a:buFontTx/>
                <a:buNone/>
                <a:defRPr/>
              </a:pPr>
              <a:r>
                <a:rPr lang="en-US" altLang="zh-CN" sz="2400" b="1" dirty="0">
                  <a:solidFill>
                    <a:srgbClr val="002060"/>
                  </a:solidFill>
                  <a:latin typeface="微软雅黑" panose="020B0503020204020204" charset="-122"/>
                  <a:ea typeface="微软雅黑" panose="020B0503020204020204" charset="-122"/>
                  <a:cs typeface="New Gulim"/>
                </a:rPr>
                <a:t>4.1 </a:t>
              </a:r>
              <a:r>
                <a:rPr lang="zh-CN" altLang="en-US" sz="2400" b="1" dirty="0">
                  <a:solidFill>
                    <a:srgbClr val="002060"/>
                  </a:solidFill>
                  <a:latin typeface="微软雅黑" panose="020B0503020204020204" charset="-122"/>
                  <a:ea typeface="微软雅黑" panose="020B0503020204020204" charset="-122"/>
                  <a:cs typeface="New Gulim"/>
                </a:rPr>
                <a:t>全重四夸克态研究</a:t>
              </a:r>
            </a:p>
          </p:txBody>
        </p:sp>
      </p:grpSp>
      <mc:AlternateContent xmlns:mc="http://schemas.openxmlformats.org/markup-compatibility/2006" xmlns:a14="http://schemas.microsoft.com/office/drawing/2010/main">
        <mc:Choice Requires="a14">
          <p:sp>
            <p:nvSpPr>
              <p:cNvPr id="4" name="内容占位符 3"/>
              <p:cNvSpPr>
                <a:spLocks noGrp="1"/>
              </p:cNvSpPr>
              <p:nvPr>
                <p:ph idx="1"/>
              </p:nvPr>
            </p:nvSpPr>
            <p:spPr>
              <a:xfrm>
                <a:off x="415395" y="501015"/>
                <a:ext cx="8290983" cy="1724635"/>
              </a:xfrm>
              <a:prstGeom prst="roundRect">
                <a:avLst>
                  <a:gd name="adj" fmla="val 1085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457200" indent="-457200" algn="just">
                  <a:lnSpc>
                    <a:spcPct val="200000"/>
                  </a:lnSpc>
                  <a:spcBef>
                    <a:spcPts val="0"/>
                  </a:spcBef>
                  <a:buFont typeface="Wingdings" panose="05000000000000000000" pitchFamily="2" charset="2"/>
                  <a:buChar char="l"/>
                </a:pPr>
                <a:r>
                  <a:rPr lang="en-US" altLang="zh-CN" sz="1800" b="1" dirty="0">
                    <a:solidFill>
                      <a:srgbClr val="002060"/>
                    </a:solidFill>
                    <a:latin typeface="微软雅黑" panose="020B0503020204020204" charset="-122"/>
                    <a:ea typeface="微软雅黑" panose="020B0503020204020204" charset="-122"/>
                  </a:rPr>
                  <a:t>2020</a:t>
                </a:r>
                <a:r>
                  <a:rPr lang="zh-CN" altLang="en-US" sz="1800" b="1" dirty="0">
                    <a:solidFill>
                      <a:srgbClr val="002060"/>
                    </a:solidFill>
                    <a:latin typeface="微软雅黑" panose="020B0503020204020204" charset="-122"/>
                    <a:ea typeface="微软雅黑" panose="020B0503020204020204" charset="-122"/>
                  </a:rPr>
                  <a:t>年</a:t>
                </a:r>
                <a:r>
                  <a:rPr lang="en-US" altLang="zh-CN" sz="1800" b="1" dirty="0" err="1">
                    <a:solidFill>
                      <a:srgbClr val="002060"/>
                    </a:solidFill>
                    <a:latin typeface="微软雅黑" panose="020B0503020204020204" charset="-122"/>
                    <a:ea typeface="微软雅黑" panose="020B0503020204020204" charset="-122"/>
                  </a:rPr>
                  <a:t>LHCb</a:t>
                </a:r>
                <a:r>
                  <a:rPr lang="zh-CN" altLang="en-US" sz="1800" b="1" dirty="0">
                    <a:solidFill>
                      <a:srgbClr val="002060"/>
                    </a:solidFill>
                    <a:latin typeface="微软雅黑" panose="020B0503020204020204" charset="-122"/>
                    <a:ea typeface="微软雅黑" panose="020B0503020204020204" charset="-122"/>
                  </a:rPr>
                  <a:t>合作组在</a:t>
                </a:r>
                <a14:m>
                  <m:oMath xmlns:m="http://schemas.openxmlformats.org/officeDocument/2006/math">
                    <m:r>
                      <a:rPr lang="en-US" altLang="zh-CN" sz="1800" b="1" i="1">
                        <a:solidFill>
                          <a:srgbClr val="002060"/>
                        </a:solidFill>
                        <a:latin typeface="Cambria Math" charset="0"/>
                        <a:ea typeface="微软雅黑" panose="020B0503020204020204" charset="-122"/>
                      </a:rPr>
                      <m:t>𝑱</m:t>
                    </m:r>
                    <m:r>
                      <a:rPr lang="en-US" altLang="zh-CN" sz="1800" b="1" i="1">
                        <a:solidFill>
                          <a:srgbClr val="002060"/>
                        </a:solidFill>
                        <a:latin typeface="Cambria Math" charset="0"/>
                        <a:ea typeface="微软雅黑" panose="020B0503020204020204" charset="-122"/>
                      </a:rPr>
                      <m:t>/</m:t>
                    </m:r>
                    <m:r>
                      <a:rPr lang="en-US" altLang="zh-CN" sz="1800" b="1" i="1">
                        <a:solidFill>
                          <a:srgbClr val="002060"/>
                        </a:solidFill>
                        <a:latin typeface="Cambria Math" charset="0"/>
                        <a:ea typeface="Cambria Math" charset="0"/>
                        <a:cs typeface="Cambria Math" charset="0"/>
                      </a:rPr>
                      <m:t>𝝍</m:t>
                    </m:r>
                  </m:oMath>
                </a14:m>
                <a:r>
                  <a:rPr lang="en-US" altLang="zh-CN" sz="1800" b="1" dirty="0">
                    <a:solidFill>
                      <a:srgbClr val="002060"/>
                    </a:solidFill>
                    <a:ea typeface="微软雅黑" panose="020B0503020204020204" charset="-122"/>
                  </a:rPr>
                  <a:t> </a:t>
                </a:r>
                <a14:m>
                  <m:oMath xmlns:m="http://schemas.openxmlformats.org/officeDocument/2006/math">
                    <m:r>
                      <a:rPr lang="en-US" altLang="zh-CN" sz="1800" b="1" i="1">
                        <a:solidFill>
                          <a:srgbClr val="002060"/>
                        </a:solidFill>
                        <a:latin typeface="Cambria Math" charset="0"/>
                        <a:ea typeface="微软雅黑" panose="020B0503020204020204" charset="-122"/>
                      </a:rPr>
                      <m:t>𝑱</m:t>
                    </m:r>
                    <m:r>
                      <a:rPr lang="en-US" altLang="zh-CN" sz="1800" b="1" i="1">
                        <a:solidFill>
                          <a:srgbClr val="002060"/>
                        </a:solidFill>
                        <a:latin typeface="Cambria Math" charset="0"/>
                        <a:ea typeface="微软雅黑" panose="020B0503020204020204" charset="-122"/>
                      </a:rPr>
                      <m:t>/</m:t>
                    </m:r>
                    <m:r>
                      <a:rPr lang="en-US" altLang="zh-CN" sz="1800" b="1" i="1">
                        <a:solidFill>
                          <a:srgbClr val="002060"/>
                        </a:solidFill>
                        <a:latin typeface="Cambria Math" charset="0"/>
                        <a:ea typeface="Cambria Math" charset="0"/>
                        <a:cs typeface="Cambria Math" charset="0"/>
                      </a:rPr>
                      <m:t>𝝍</m:t>
                    </m:r>
                  </m:oMath>
                </a14:m>
                <a:r>
                  <a:rPr lang="zh-CN" altLang="en-US" sz="1800" b="1" dirty="0">
                    <a:solidFill>
                      <a:srgbClr val="002060"/>
                    </a:solidFill>
                    <a:latin typeface="微软雅黑" panose="020B0503020204020204" charset="-122"/>
                    <a:ea typeface="微软雅黑" panose="020B0503020204020204" charset="-122"/>
                  </a:rPr>
                  <a:t>不变质量谱中发现全粲四夸克态</a:t>
                </a:r>
                <a:r>
                  <a:rPr lang="en-US" altLang="zh-CN" sz="1800" b="1" dirty="0">
                    <a:solidFill>
                      <a:srgbClr val="002060"/>
                    </a:solidFill>
                    <a:latin typeface="微软雅黑" panose="020B0503020204020204" charset="-122"/>
                    <a:ea typeface="微软雅黑" panose="020B0503020204020204" charset="-122"/>
                  </a:rPr>
                  <a:t>X(6900)</a:t>
                </a:r>
                <a:r>
                  <a:rPr lang="zh-CN" altLang="en-US" sz="1800" b="1" dirty="0">
                    <a:solidFill>
                      <a:srgbClr val="002060"/>
                    </a:solidFill>
                    <a:latin typeface="微软雅黑" panose="020B0503020204020204" charset="-122"/>
                    <a:ea typeface="微软雅黑" panose="020B0503020204020204" charset="-122"/>
                  </a:rPr>
                  <a:t>。</a:t>
                </a:r>
                <a:endParaRPr lang="en-US" altLang="zh-CN" sz="1800" b="1" dirty="0">
                  <a:solidFill>
                    <a:srgbClr val="002060"/>
                  </a:solidFill>
                  <a:latin typeface="微软雅黑" panose="020B0503020204020204" charset="-122"/>
                  <a:ea typeface="微软雅黑" panose="020B0503020204020204" charset="-122"/>
                </a:endParaRPr>
              </a:p>
              <a:p>
                <a:pPr marL="457200" indent="-457200" algn="just">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陈伟教授（物理学院）及其合作者</a:t>
                </a:r>
                <a:r>
                  <a:rPr lang="zh-CN" altLang="en-US" sz="1800" b="1" dirty="0">
                    <a:solidFill>
                      <a:srgbClr val="FF0000"/>
                    </a:solidFill>
                    <a:latin typeface="微软雅黑" panose="020B0503020204020204" charset="-122"/>
                    <a:ea typeface="微软雅黑" panose="020B0503020204020204" charset="-122"/>
                  </a:rPr>
                  <a:t>成功预言了</a:t>
                </a:r>
                <a:r>
                  <a:rPr lang="en-US" altLang="zh-CN" sz="1800" b="1" dirty="0">
                    <a:solidFill>
                      <a:srgbClr val="FF0000"/>
                    </a:solidFill>
                    <a:latin typeface="微软雅黑" panose="020B0503020204020204" charset="-122"/>
                    <a:ea typeface="微软雅黑" panose="020B0503020204020204" charset="-122"/>
                  </a:rPr>
                  <a:t>X(6900)</a:t>
                </a:r>
                <a:r>
                  <a:rPr lang="zh-CN" altLang="en-US" sz="1800" b="1" dirty="0">
                    <a:solidFill>
                      <a:srgbClr val="FF0000"/>
                    </a:solidFill>
                    <a:latin typeface="微软雅黑" panose="020B0503020204020204" charset="-122"/>
                    <a:ea typeface="微软雅黑" panose="020B0503020204020204" charset="-122"/>
                  </a:rPr>
                  <a:t>及其它可能的全粲四夸克态的质量和衰变行为。</a:t>
                </a:r>
                <a:endParaRPr lang="en-US" altLang="zh-CN" sz="1800" b="1" dirty="0">
                  <a:solidFill>
                    <a:srgbClr val="FF0000"/>
                  </a:solidFill>
                  <a:latin typeface="微软雅黑" panose="020B0503020204020204" charset="-122"/>
                  <a:ea typeface="微软雅黑" panose="020B0503020204020204" charset="-122"/>
                </a:endParaRP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415395" y="501015"/>
                <a:ext cx="8290983" cy="1724635"/>
              </a:xfrm>
              <a:prstGeom prst="roundRect">
                <a:avLst>
                  <a:gd name="adj" fmla="val 10851"/>
                </a:avLst>
              </a:prstGeom>
              <a:blipFill rotWithShape="0">
                <a:blip r:embed="rId3"/>
                <a:stretch>
                  <a:fillRect b="-3887"/>
                </a:stretch>
              </a:blipFill>
              <a:ln>
                <a:noFill/>
              </a:ln>
            </p:spPr>
            <p:txBody>
              <a:bodyPr/>
              <a:lstStyle/>
              <a:p>
                <a:r>
                  <a:rPr lang="en-US">
                    <a:noFill/>
                  </a:rPr>
                  <a:t> </a:t>
                </a:r>
              </a:p>
            </p:txBody>
          </p:sp>
        </mc:Fallback>
      </mc:AlternateContent>
      <p:pic>
        <p:nvPicPr>
          <p:cNvPr id="5" name="图片 4"/>
          <p:cNvPicPr>
            <a:picLocks noChangeAspect="1"/>
          </p:cNvPicPr>
          <p:nvPr/>
        </p:nvPicPr>
        <p:blipFill>
          <a:blip r:embed="rId4" cstate="print"/>
          <a:stretch>
            <a:fillRect/>
          </a:stretch>
        </p:blipFill>
        <p:spPr>
          <a:xfrm>
            <a:off x="6350" y="-15240"/>
            <a:ext cx="556260" cy="556260"/>
          </a:xfrm>
          <a:prstGeom prst="rect">
            <a:avLst/>
          </a:prstGeom>
        </p:spPr>
      </p:pic>
      <p:sp>
        <p:nvSpPr>
          <p:cNvPr id="6" name="TextBox 5"/>
          <p:cNvSpPr txBox="1"/>
          <p:nvPr/>
        </p:nvSpPr>
        <p:spPr>
          <a:xfrm>
            <a:off x="857951" y="6320935"/>
            <a:ext cx="3592650" cy="400110"/>
          </a:xfrm>
          <a:prstGeom prst="rect">
            <a:avLst/>
          </a:prstGeom>
          <a:noFill/>
        </p:spPr>
        <p:txBody>
          <a:bodyPr wrap="none" rtlCol="0">
            <a:spAutoFit/>
          </a:bodyPr>
          <a:lstStyle/>
          <a:p>
            <a:r>
              <a:rPr lang="is-IS" sz="2000" b="1" i="1" dirty="0">
                <a:solidFill>
                  <a:srgbClr val="FF0000"/>
                </a:solidFill>
              </a:rPr>
              <a:t>Sci.Bull.</a:t>
            </a:r>
            <a:r>
              <a:rPr lang="is-IS" sz="2000" b="1" dirty="0">
                <a:solidFill>
                  <a:srgbClr val="FF0000"/>
                </a:solidFill>
              </a:rPr>
              <a:t> 65 (2020) 23</a:t>
            </a:r>
            <a:r>
              <a:rPr lang="en-US" sz="2000" b="1" dirty="0">
                <a:solidFill>
                  <a:srgbClr val="FF0000"/>
                </a:solidFill>
              </a:rPr>
              <a:t>, 1983-1993</a:t>
            </a:r>
          </a:p>
        </p:txBody>
      </p:sp>
      <p:pic>
        <p:nvPicPr>
          <p:cNvPr id="7" name="Picture 6"/>
          <p:cNvPicPr>
            <a:picLocks noChangeAspect="1"/>
          </p:cNvPicPr>
          <p:nvPr/>
        </p:nvPicPr>
        <p:blipFill>
          <a:blip r:embed="rId5"/>
          <a:stretch>
            <a:fillRect/>
          </a:stretch>
        </p:blipFill>
        <p:spPr>
          <a:xfrm>
            <a:off x="1449953" y="2360146"/>
            <a:ext cx="2070396" cy="1856678"/>
          </a:xfrm>
          <a:prstGeom prst="rect">
            <a:avLst/>
          </a:prstGeom>
        </p:spPr>
      </p:pic>
      <p:pic>
        <p:nvPicPr>
          <p:cNvPr id="8" name="Picture 7"/>
          <p:cNvPicPr>
            <a:picLocks noChangeAspect="1"/>
          </p:cNvPicPr>
          <p:nvPr/>
        </p:nvPicPr>
        <p:blipFill>
          <a:blip r:embed="rId6"/>
          <a:stretch>
            <a:fillRect/>
          </a:stretch>
        </p:blipFill>
        <p:spPr>
          <a:xfrm>
            <a:off x="977379" y="4313009"/>
            <a:ext cx="3015544" cy="1911741"/>
          </a:xfrm>
          <a:prstGeom prst="rect">
            <a:avLst/>
          </a:prstGeom>
        </p:spPr>
      </p:pic>
      <p:pic>
        <p:nvPicPr>
          <p:cNvPr id="9" name="Picture 8"/>
          <p:cNvPicPr>
            <a:picLocks noChangeAspect="1"/>
          </p:cNvPicPr>
          <p:nvPr/>
        </p:nvPicPr>
        <p:blipFill>
          <a:blip r:embed="rId7"/>
          <a:stretch>
            <a:fillRect/>
          </a:stretch>
        </p:blipFill>
        <p:spPr>
          <a:xfrm>
            <a:off x="4820027" y="1896534"/>
            <a:ext cx="3612774" cy="4775200"/>
          </a:xfrm>
          <a:prstGeom prst="rect">
            <a:avLst/>
          </a:prstGeom>
        </p:spPr>
      </p:pic>
    </p:spTree>
    <p:extLst>
      <p:ext uri="{BB962C8B-B14F-4D97-AF65-F5344CB8AC3E}">
        <p14:creationId xmlns:p14="http://schemas.microsoft.com/office/powerpoint/2010/main" val="212192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60" name="Group 227"/>
          <p:cNvGrpSpPr/>
          <p:nvPr/>
        </p:nvGrpSpPr>
        <p:grpSpPr bwMode="auto">
          <a:xfrm>
            <a:off x="-11113" y="-41910"/>
            <a:ext cx="9148763" cy="692150"/>
            <a:chOff x="-7" y="-10"/>
            <a:chExt cx="5763" cy="436"/>
          </a:xfrm>
        </p:grpSpPr>
        <p:sp>
          <p:nvSpPr>
            <p:cNvPr id="53263" name="Rectangle 228"/>
            <p:cNvSpPr>
              <a:spLocks noChangeArrowheads="1"/>
            </p:cNvSpPr>
            <p:nvPr/>
          </p:nvSpPr>
          <p:spPr bwMode="auto">
            <a:xfrm>
              <a:off x="-7" y="-10"/>
              <a:ext cx="5760" cy="436"/>
            </a:xfrm>
            <a:prstGeom prst="rect">
              <a:avLst/>
            </a:prstGeom>
            <a:gradFill rotWithShape="1">
              <a:gsLst>
                <a:gs pos="0">
                  <a:srgbClr val="BEF397"/>
                </a:gs>
                <a:gs pos="50000">
                  <a:srgbClr val="D5F6C0"/>
                </a:gs>
                <a:gs pos="100000">
                  <a:srgbClr val="EAFAE0"/>
                </a:gs>
              </a:gsLst>
              <a:lin ang="8100000" scaled="1"/>
            </a:gra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53264" name="Rectangle 229"/>
            <p:cNvSpPr>
              <a:spLocks noChangeArrowheads="1"/>
            </p:cNvSpPr>
            <p:nvPr/>
          </p:nvSpPr>
          <p:spPr bwMode="auto">
            <a:xfrm>
              <a:off x="-4" y="374"/>
              <a:ext cx="5760" cy="20"/>
            </a:xfrm>
            <a:prstGeom prst="rect">
              <a:avLst/>
            </a:prstGeom>
            <a:solidFill>
              <a:srgbClr val="00B050"/>
            </a:soli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24" name="Text Box 4"/>
            <p:cNvSpPr txBox="1">
              <a:spLocks noChangeArrowheads="1"/>
            </p:cNvSpPr>
            <p:nvPr/>
          </p:nvSpPr>
          <p:spPr bwMode="auto">
            <a:xfrm>
              <a:off x="431" y="64"/>
              <a:ext cx="5205" cy="268"/>
            </a:xfrm>
            <a:prstGeom prst="rect">
              <a:avLst/>
            </a:prstGeom>
            <a:noFill/>
            <a:ln>
              <a:noFill/>
            </a:ln>
            <a:effectLst>
              <a:outerShdw dist="35921" dir="2700000" algn="ctr" rotWithShape="0">
                <a:schemeClr val="bg2">
                  <a:alpha val="50000"/>
                </a:schemeClr>
              </a:outerShdw>
            </a:effectLst>
          </p:spPr>
          <p:txBody>
            <a:bodyPr wrap="square">
              <a:spAutoFit/>
            </a:bodyPr>
            <a:lstStyle>
              <a:lvl1pPr eaLnBrk="0" hangingPunct="0">
                <a:spcBef>
                  <a:spcPct val="20000"/>
                </a:spcBef>
                <a:buChar char="•"/>
                <a:defRPr kumimoji="1"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kumimoji="1"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kumimoji="1"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9pPr>
            </a:lstStyle>
            <a:p>
              <a:pPr eaLnBrk="1" hangingPunct="1">
                <a:lnSpc>
                  <a:spcPct val="90000"/>
                </a:lnSpc>
                <a:spcBef>
                  <a:spcPct val="0"/>
                </a:spcBef>
                <a:buNone/>
                <a:defRPr/>
              </a:pPr>
              <a:r>
                <a:rPr lang="en-US" altLang="zh-CN" sz="2400" b="1" dirty="0">
                  <a:solidFill>
                    <a:srgbClr val="002060"/>
                  </a:solidFill>
                  <a:latin typeface="微软雅黑" panose="020B0503020204020204" charset="-122"/>
                  <a:ea typeface="微软雅黑" panose="020B0503020204020204" charset="-122"/>
                  <a:cs typeface="New Gulim"/>
                </a:rPr>
                <a:t>4.2 </a:t>
              </a:r>
              <a:r>
                <a:rPr lang="zh-CN" altLang="en-US" sz="2400" b="1" dirty="0">
                  <a:solidFill>
                    <a:srgbClr val="002060"/>
                  </a:solidFill>
                  <a:latin typeface="微软雅黑" panose="020B0503020204020204" charset="-122"/>
                  <a:ea typeface="微软雅黑" panose="020B0503020204020204" charset="-122"/>
                  <a:cs typeface="New Gulim"/>
                </a:rPr>
                <a:t>寻找胶子自由度：混杂态介子介子和胶球研究</a:t>
              </a:r>
            </a:p>
          </p:txBody>
        </p:sp>
      </p:grpSp>
      <mc:AlternateContent xmlns:mc="http://schemas.openxmlformats.org/markup-compatibility/2006" xmlns:a14="http://schemas.microsoft.com/office/drawing/2010/main">
        <mc:Choice Requires="a14">
          <p:sp>
            <p:nvSpPr>
              <p:cNvPr id="4" name="内容占位符 3"/>
              <p:cNvSpPr>
                <a:spLocks noGrp="1"/>
              </p:cNvSpPr>
              <p:nvPr>
                <p:ph idx="1"/>
              </p:nvPr>
            </p:nvSpPr>
            <p:spPr>
              <a:xfrm>
                <a:off x="562152" y="512304"/>
                <a:ext cx="7994826" cy="3551694"/>
              </a:xfrm>
              <a:prstGeom prst="roundRect">
                <a:avLst>
                  <a:gd name="adj" fmla="val 1085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457200" indent="-457200" algn="just">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计算了奇异偶素混杂态介子的质量谱，</a:t>
                </a:r>
                <a:r>
                  <a:rPr lang="zh-CN" altLang="en-US" sz="1800" b="1" dirty="0">
                    <a:solidFill>
                      <a:srgbClr val="FF0000"/>
                    </a:solidFill>
                    <a:latin typeface="微软雅黑" panose="020B0503020204020204" charset="-122"/>
                    <a:ea typeface="微软雅黑" panose="020B0503020204020204" charset="-122"/>
                  </a:rPr>
                  <a:t>发现</a:t>
                </a:r>
                <a14:m>
                  <m:oMath xmlns:m="http://schemas.openxmlformats.org/officeDocument/2006/math">
                    <m:r>
                      <a:rPr lang="zh-CN" altLang="en-US" sz="1800" b="1">
                        <a:solidFill>
                          <a:srgbClr val="FF0000"/>
                        </a:solidFill>
                        <a:latin typeface="Cambria Math" panose="02040503050406030204" pitchFamily="18" charset="0"/>
                        <a:ea typeface="微软雅黑" panose="020B0503020204020204" charset="-122"/>
                      </a:rPr>
                      <m:t>𝝓</m:t>
                    </m:r>
                    <m:r>
                      <a:rPr lang="en-US" altLang="zh-CN" sz="1800" b="1">
                        <a:solidFill>
                          <a:srgbClr val="FF0000"/>
                        </a:solidFill>
                        <a:latin typeface="Cambria Math" panose="02040503050406030204" pitchFamily="18" charset="0"/>
                        <a:ea typeface="微软雅黑" panose="020B0503020204020204" charset="-122"/>
                      </a:rPr>
                      <m:t>(</m:t>
                    </m:r>
                    <m:r>
                      <a:rPr lang="en-US" altLang="zh-CN" sz="1800" b="1">
                        <a:solidFill>
                          <a:srgbClr val="FF0000"/>
                        </a:solidFill>
                        <a:latin typeface="Cambria Math" panose="02040503050406030204" pitchFamily="18" charset="0"/>
                        <a:ea typeface="微软雅黑" panose="020B0503020204020204" charset="-122"/>
                      </a:rPr>
                      <m:t>𝟐𝟏𝟕𝟎</m:t>
                    </m:r>
                    <m:r>
                      <a:rPr lang="en-US" altLang="zh-CN" sz="1800" b="1">
                        <a:solidFill>
                          <a:srgbClr val="FF0000"/>
                        </a:solidFill>
                        <a:latin typeface="Cambria Math" panose="02040503050406030204" pitchFamily="18" charset="0"/>
                        <a:ea typeface="微软雅黑" panose="020B0503020204020204" charset="-122"/>
                      </a:rPr>
                      <m:t>)</m:t>
                    </m:r>
                  </m:oMath>
                </a14:m>
                <a:r>
                  <a:rPr lang="zh-CN" altLang="en-US" sz="1800" b="1" dirty="0">
                    <a:solidFill>
                      <a:srgbClr val="FF0000"/>
                    </a:solidFill>
                    <a:latin typeface="微软雅黑" panose="020B0503020204020204" charset="-122"/>
                    <a:ea typeface="微软雅黑" panose="020B0503020204020204" charset="-122"/>
                  </a:rPr>
                  <a:t>粒子不能解释成</a:t>
                </a:r>
                <a14:m>
                  <m:oMath xmlns:m="http://schemas.openxmlformats.org/officeDocument/2006/math">
                    <m:acc>
                      <m:accPr>
                        <m:chr m:val="̅"/>
                        <m:ctrlPr>
                          <a:rPr lang="zh-CN" altLang="en-US" sz="1800" b="1" i="1">
                            <a:solidFill>
                              <a:srgbClr val="FF0000"/>
                            </a:solidFill>
                            <a:latin typeface="Cambria Math" panose="02040503050406030204" pitchFamily="18" charset="0"/>
                            <a:ea typeface="微软雅黑" panose="020B0503020204020204" charset="-122"/>
                          </a:rPr>
                        </m:ctrlPr>
                      </m:accPr>
                      <m:e>
                        <m:r>
                          <a:rPr lang="en-US" altLang="zh-CN" sz="1800" b="1" i="1">
                            <a:solidFill>
                              <a:srgbClr val="FF0000"/>
                            </a:solidFill>
                            <a:latin typeface="Cambria Math" panose="02040503050406030204" pitchFamily="18" charset="0"/>
                            <a:ea typeface="微软雅黑" panose="020B0503020204020204" charset="-122"/>
                          </a:rPr>
                          <m:t>𝒔</m:t>
                        </m:r>
                      </m:e>
                    </m:acc>
                    <m:r>
                      <a:rPr lang="en-US" altLang="zh-CN" sz="1800" b="1" i="1">
                        <a:solidFill>
                          <a:srgbClr val="FF0000"/>
                        </a:solidFill>
                        <a:latin typeface="Cambria Math" panose="02040503050406030204" pitchFamily="18" charset="0"/>
                        <a:ea typeface="微软雅黑" panose="020B0503020204020204" charset="-122"/>
                      </a:rPr>
                      <m:t>𝒈𝒔</m:t>
                    </m:r>
                  </m:oMath>
                </a14:m>
                <a:r>
                  <a:rPr lang="zh-CN" altLang="en-US" sz="1800" b="1" dirty="0">
                    <a:solidFill>
                      <a:srgbClr val="FF0000"/>
                    </a:solidFill>
                    <a:latin typeface="微软雅黑" panose="020B0503020204020204" charset="-122"/>
                    <a:ea typeface="微软雅黑" panose="020B0503020204020204" charset="-122"/>
                  </a:rPr>
                  <a:t>混杂态结构</a:t>
                </a:r>
                <a:r>
                  <a:rPr lang="zh-CN" altLang="en-US" sz="1800" b="1" dirty="0">
                    <a:solidFill>
                      <a:srgbClr val="002060"/>
                    </a:solidFill>
                    <a:latin typeface="微软雅黑" panose="020B0503020204020204" charset="-122"/>
                    <a:ea typeface="微软雅黑" panose="020B0503020204020204" charset="-122"/>
                  </a:rPr>
                  <a:t>；</a:t>
                </a:r>
                <a:r>
                  <a:rPr lang="en-US" altLang="zh-CN" sz="1800" b="1" dirty="0">
                    <a:solidFill>
                      <a:srgbClr val="002060"/>
                    </a:solidFill>
                    <a:latin typeface="微软雅黑" panose="020B0503020204020204" charset="-122"/>
                    <a:ea typeface="微软雅黑" panose="020B0503020204020204" charset="-122"/>
                  </a:rPr>
                  <a:t>PRD98,096020(2018)</a:t>
                </a:r>
              </a:p>
              <a:p>
                <a:pPr marL="457200" indent="-457200" algn="just">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研究了一种全新的新强子结构：</a:t>
                </a:r>
                <a:r>
                  <a:rPr lang="zh-CN" altLang="en-US" sz="1800" b="1" dirty="0">
                    <a:solidFill>
                      <a:srgbClr val="FF0000"/>
                    </a:solidFill>
                    <a:latin typeface="微软雅黑" panose="020B0503020204020204" charset="-122"/>
                    <a:ea typeface="微软雅黑" panose="020B0503020204020204" charset="-122"/>
                  </a:rPr>
                  <a:t>双胶子混杂态介子</a:t>
                </a:r>
                <a:r>
                  <a:rPr lang="en-US" altLang="zh-CN" sz="1800" b="1" dirty="0">
                    <a:solidFill>
                      <a:srgbClr val="FF0000"/>
                    </a:solidFill>
                    <a:latin typeface="微软雅黑" panose="020B0503020204020204" charset="-122"/>
                    <a:ea typeface="微软雅黑" panose="020B0503020204020204" charset="-122"/>
                  </a:rPr>
                  <a:t>(</a:t>
                </a:r>
                <a14:m>
                  <m:oMath xmlns:m="http://schemas.openxmlformats.org/officeDocument/2006/math">
                    <m:acc>
                      <m:accPr>
                        <m:chr m:val="̅"/>
                        <m:ctrlPr>
                          <a:rPr lang="zh-CN" altLang="en-US" sz="1800" b="1" i="1">
                            <a:solidFill>
                              <a:srgbClr val="FF0000"/>
                            </a:solidFill>
                            <a:latin typeface="Cambria Math" panose="02040503050406030204" pitchFamily="18" charset="0"/>
                            <a:ea typeface="微软雅黑" panose="020B0503020204020204" charset="-122"/>
                          </a:rPr>
                        </m:ctrlPr>
                      </m:accPr>
                      <m:e>
                        <m:r>
                          <a:rPr lang="en-US" altLang="zh-CN" sz="1800" b="1" i="1" smtClean="0">
                            <a:solidFill>
                              <a:srgbClr val="FF0000"/>
                            </a:solidFill>
                            <a:latin typeface="Cambria Math" charset="0"/>
                            <a:ea typeface="微软雅黑" panose="020B0503020204020204" charset="-122"/>
                          </a:rPr>
                          <m:t>𝒒</m:t>
                        </m:r>
                      </m:e>
                    </m:acc>
                    <m:r>
                      <a:rPr lang="en-US" altLang="zh-CN" sz="1800" b="1" i="1">
                        <a:solidFill>
                          <a:srgbClr val="FF0000"/>
                        </a:solidFill>
                        <a:latin typeface="Cambria Math" charset="0"/>
                        <a:ea typeface="微软雅黑" panose="020B0503020204020204" charset="-122"/>
                      </a:rPr>
                      <m:t>𝒈</m:t>
                    </m:r>
                    <m:r>
                      <a:rPr lang="en-US" altLang="zh-CN" sz="1800" b="1" i="1" smtClean="0">
                        <a:solidFill>
                          <a:srgbClr val="FF0000"/>
                        </a:solidFill>
                        <a:latin typeface="Cambria Math" charset="0"/>
                        <a:ea typeface="微软雅黑" panose="020B0503020204020204" charset="-122"/>
                      </a:rPr>
                      <m:t>𝒈𝒒</m:t>
                    </m:r>
                  </m:oMath>
                </a14:m>
                <a:r>
                  <a:rPr lang="en-US" altLang="zh-CN" sz="1800" b="1" dirty="0">
                    <a:solidFill>
                      <a:srgbClr val="FF0000"/>
                    </a:solidFill>
                    <a:latin typeface="微软雅黑" panose="020B0503020204020204" charset="-122"/>
                    <a:ea typeface="微软雅黑" panose="020B0503020204020204" charset="-122"/>
                  </a:rPr>
                  <a:t>)</a:t>
                </a:r>
                <a:r>
                  <a:rPr lang="zh-CN" altLang="en-US" sz="1800" b="1" dirty="0">
                    <a:solidFill>
                      <a:srgbClr val="002060"/>
                    </a:solidFill>
                    <a:latin typeface="微软雅黑" panose="020B0503020204020204" charset="-122"/>
                    <a:ea typeface="微软雅黑" panose="020B0503020204020204" charset="-122"/>
                  </a:rPr>
                  <a:t>。计算了其质量谱和可能的衰变行为；</a:t>
                </a:r>
                <a:r>
                  <a:rPr lang="en-US" altLang="zh-CN" sz="1800" b="1" dirty="0">
                    <a:solidFill>
                      <a:srgbClr val="002060"/>
                    </a:solidFill>
                    <a:latin typeface="微软雅黑" panose="020B0503020204020204" charset="-122"/>
                    <a:ea typeface="微软雅黑" panose="020B0503020204020204" charset="-122"/>
                  </a:rPr>
                  <a:t>PRD105,L051501(2022)</a:t>
                </a:r>
                <a:endParaRPr lang="en-US" altLang="zh-CN" sz="1800" b="1" dirty="0">
                  <a:solidFill>
                    <a:srgbClr val="FF0000"/>
                  </a:solidFill>
                  <a:latin typeface="微软雅黑" panose="020B0503020204020204" charset="-122"/>
                  <a:ea typeface="微软雅黑" panose="020B0503020204020204" charset="-122"/>
                </a:endParaRPr>
              </a:p>
              <a:p>
                <a:pPr marL="457200" indent="-457200" algn="just">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奇异子（</a:t>
                </a:r>
                <a:r>
                  <a:rPr lang="en-US" altLang="zh-CN" sz="1800" b="1" dirty="0">
                    <a:solidFill>
                      <a:srgbClr val="002060"/>
                    </a:solidFill>
                    <a:latin typeface="微软雅黑" panose="020B0503020204020204" charset="-122"/>
                    <a:ea typeface="微软雅黑" panose="020B0503020204020204" charset="-122"/>
                  </a:rPr>
                  <a:t>C-odd</a:t>
                </a:r>
                <a:r>
                  <a:rPr lang="zh-CN" altLang="en-US" sz="1800" b="1" dirty="0">
                    <a:solidFill>
                      <a:srgbClr val="002060"/>
                    </a:solidFill>
                    <a:latin typeface="微软雅黑" panose="020B0503020204020204" charset="-122"/>
                    <a:ea typeface="微软雅黑" panose="020B0503020204020204" charset="-122"/>
                  </a:rPr>
                  <a:t>）和坡密子（</a:t>
                </a:r>
                <a:r>
                  <a:rPr lang="en-US" altLang="zh-CN" sz="1800" b="1" dirty="0">
                    <a:solidFill>
                      <a:srgbClr val="002060"/>
                    </a:solidFill>
                    <a:latin typeface="微软雅黑" panose="020B0503020204020204" charset="-122"/>
                    <a:ea typeface="微软雅黑" panose="020B0503020204020204" charset="-122"/>
                  </a:rPr>
                  <a:t>C-even</a:t>
                </a:r>
                <a:r>
                  <a:rPr lang="zh-CN" altLang="en-US" sz="1800" b="1" dirty="0">
                    <a:solidFill>
                      <a:srgbClr val="002060"/>
                    </a:solidFill>
                    <a:latin typeface="微软雅黑" panose="020B0503020204020204" charset="-122"/>
                    <a:ea typeface="微软雅黑" panose="020B0503020204020204" charset="-122"/>
                  </a:rPr>
                  <a:t>）研究：</a:t>
                </a:r>
                <a:r>
                  <a:rPr lang="zh-CN" altLang="en-US" sz="1800" b="1" dirty="0">
                    <a:solidFill>
                      <a:srgbClr val="FF0000"/>
                    </a:solidFill>
                    <a:latin typeface="微软雅黑" panose="020B0503020204020204" charset="-122"/>
                    <a:ea typeface="微软雅黑" panose="020B0503020204020204" charset="-122"/>
                  </a:rPr>
                  <a:t>两胶子和三胶子胶球</a:t>
                </a:r>
                <a:r>
                  <a:rPr lang="en-US" altLang="zh-CN" sz="1800" b="1" dirty="0">
                    <a:solidFill>
                      <a:srgbClr val="FF0000"/>
                    </a:solidFill>
                    <a:latin typeface="微软雅黑" panose="020B0503020204020204" charset="-122"/>
                    <a:ea typeface="微软雅黑" panose="020B0503020204020204" charset="-122"/>
                  </a:rPr>
                  <a:t>.</a:t>
                </a:r>
                <a:r>
                  <a:rPr lang="en-US" altLang="zh-CN" sz="1800" b="1" dirty="0">
                    <a:solidFill>
                      <a:srgbClr val="002060"/>
                    </a:solidFill>
                    <a:latin typeface="微软雅黑" panose="020B0503020204020204" charset="-122"/>
                    <a:ea typeface="微软雅黑" panose="020B0503020204020204" charset="-122"/>
                  </a:rPr>
                  <a:t> PRD103,L091503(2021); PRD104,094050(2021)</a:t>
                </a:r>
                <a:endParaRPr lang="en-US" altLang="zh-CN" sz="1800" b="1" dirty="0">
                  <a:solidFill>
                    <a:srgbClr val="FF0000"/>
                  </a:solidFill>
                  <a:latin typeface="微软雅黑" panose="020B0503020204020204" charset="-122"/>
                  <a:ea typeface="微软雅黑" panose="020B0503020204020204" charset="-122"/>
                </a:endParaRP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562152" y="512304"/>
                <a:ext cx="7994826" cy="3551694"/>
              </a:xfrm>
              <a:prstGeom prst="roundRect">
                <a:avLst>
                  <a:gd name="adj" fmla="val 10851"/>
                </a:avLst>
              </a:prstGeom>
              <a:blipFill rotWithShape="0">
                <a:blip r:embed="rId3"/>
                <a:stretch>
                  <a:fillRect/>
                </a:stretch>
              </a:blipFill>
              <a:ln>
                <a:noFill/>
              </a:ln>
            </p:spPr>
            <p:txBody>
              <a:bodyPr/>
              <a:lstStyle/>
              <a:p>
                <a:r>
                  <a:rPr lang="en-US">
                    <a:noFill/>
                  </a:rPr>
                  <a:t> </a:t>
                </a:r>
              </a:p>
            </p:txBody>
          </p:sp>
        </mc:Fallback>
      </mc:AlternateContent>
      <p:pic>
        <p:nvPicPr>
          <p:cNvPr id="5" name="图片 4"/>
          <p:cNvPicPr>
            <a:picLocks noChangeAspect="1"/>
          </p:cNvPicPr>
          <p:nvPr/>
        </p:nvPicPr>
        <p:blipFill>
          <a:blip r:embed="rId4" cstate="print"/>
          <a:stretch>
            <a:fillRect/>
          </a:stretch>
        </p:blipFill>
        <p:spPr>
          <a:xfrm>
            <a:off x="6350" y="-15240"/>
            <a:ext cx="556260" cy="556260"/>
          </a:xfrm>
          <a:prstGeom prst="rect">
            <a:avLst/>
          </a:prstGeom>
        </p:spPr>
      </p:pic>
      <p:sp>
        <p:nvSpPr>
          <p:cNvPr id="13" name="TextBox 2"/>
          <p:cNvSpPr txBox="1">
            <a:spLocks noChangeArrowheads="1"/>
          </p:cNvSpPr>
          <p:nvPr/>
        </p:nvSpPr>
        <p:spPr bwMode="auto">
          <a:xfrm>
            <a:off x="3077815" y="4008045"/>
            <a:ext cx="2376488" cy="461963"/>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MS PGothic" charset="-128"/>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a:spcBef>
                <a:spcPct val="0"/>
              </a:spcBef>
              <a:buFontTx/>
              <a:buNone/>
            </a:pPr>
            <a:r>
              <a:rPr lang="zh-CN" altLang="en-US" sz="2400" b="1">
                <a:solidFill>
                  <a:srgbClr val="FF0000"/>
                </a:solidFill>
                <a:latin typeface="Tahoma" charset="0"/>
                <a:ea typeface="宋体" charset="-122"/>
              </a:rPr>
              <a:t>寻找胶子自由度</a:t>
            </a:r>
            <a:endParaRPr lang="en-US" altLang="en-US" sz="2400" b="1" dirty="0">
              <a:solidFill>
                <a:srgbClr val="FF0000"/>
              </a:solidFill>
              <a:latin typeface="Tahoma" charset="0"/>
              <a:ea typeface="宋体" charset="-122"/>
            </a:endParaRPr>
          </a:p>
        </p:txBody>
      </p:sp>
      <p:pic>
        <p:nvPicPr>
          <p:cNvPr id="14"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49983" y="4957375"/>
            <a:ext cx="2214898" cy="117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60023" y="4682658"/>
            <a:ext cx="1664671" cy="146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253067" y="6214478"/>
            <a:ext cx="976549" cy="369332"/>
          </a:xfrm>
          <a:prstGeom prst="rect">
            <a:avLst/>
          </a:prstGeom>
          <a:noFill/>
        </p:spPr>
        <p:txBody>
          <a:bodyPr wrap="none" rtlCol="0">
            <a:spAutoFit/>
          </a:bodyPr>
          <a:lstStyle/>
          <a:p>
            <a:r>
              <a:rPr lang="en-US" b="1" dirty="0" err="1">
                <a:solidFill>
                  <a:srgbClr val="FF0000"/>
                </a:solidFill>
              </a:rPr>
              <a:t>Glueball</a:t>
            </a:r>
            <a:endParaRPr lang="en-US" b="1" dirty="0">
              <a:solidFill>
                <a:srgbClr val="FF0000"/>
              </a:solidFill>
            </a:endParaRPr>
          </a:p>
        </p:txBody>
      </p:sp>
      <p:pic>
        <p:nvPicPr>
          <p:cNvPr id="10" name="Picture 9"/>
          <p:cNvPicPr>
            <a:picLocks noChangeAspect="1"/>
          </p:cNvPicPr>
          <p:nvPr/>
        </p:nvPicPr>
        <p:blipFill>
          <a:blip r:embed="rId7"/>
          <a:stretch>
            <a:fillRect/>
          </a:stretch>
        </p:blipFill>
        <p:spPr>
          <a:xfrm>
            <a:off x="6030212" y="4004261"/>
            <a:ext cx="1987721" cy="1174562"/>
          </a:xfrm>
          <a:prstGeom prst="rect">
            <a:avLst/>
          </a:prstGeom>
        </p:spPr>
      </p:pic>
      <p:pic>
        <p:nvPicPr>
          <p:cNvPr id="11" name="Picture 10"/>
          <p:cNvPicPr>
            <a:picLocks noChangeAspect="1"/>
          </p:cNvPicPr>
          <p:nvPr/>
        </p:nvPicPr>
        <p:blipFill>
          <a:blip r:embed="rId8"/>
          <a:stretch>
            <a:fillRect/>
          </a:stretch>
        </p:blipFill>
        <p:spPr>
          <a:xfrm>
            <a:off x="6129866" y="5337982"/>
            <a:ext cx="1969766" cy="1132937"/>
          </a:xfrm>
          <a:prstGeom prst="rect">
            <a:avLst/>
          </a:prstGeom>
        </p:spPr>
      </p:pic>
    </p:spTree>
    <p:extLst>
      <p:ext uri="{BB962C8B-B14F-4D97-AF65-F5344CB8AC3E}">
        <p14:creationId xmlns:p14="http://schemas.microsoft.com/office/powerpoint/2010/main" val="49411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60" name="Group 227"/>
          <p:cNvGrpSpPr/>
          <p:nvPr/>
        </p:nvGrpSpPr>
        <p:grpSpPr bwMode="auto">
          <a:xfrm>
            <a:off x="-11113" y="-41910"/>
            <a:ext cx="9148763" cy="692150"/>
            <a:chOff x="-7" y="-10"/>
            <a:chExt cx="5763" cy="436"/>
          </a:xfrm>
        </p:grpSpPr>
        <p:sp>
          <p:nvSpPr>
            <p:cNvPr id="53263" name="Rectangle 228"/>
            <p:cNvSpPr>
              <a:spLocks noChangeArrowheads="1"/>
            </p:cNvSpPr>
            <p:nvPr/>
          </p:nvSpPr>
          <p:spPr bwMode="auto">
            <a:xfrm>
              <a:off x="-7" y="-10"/>
              <a:ext cx="5760" cy="436"/>
            </a:xfrm>
            <a:prstGeom prst="rect">
              <a:avLst/>
            </a:prstGeom>
            <a:gradFill rotWithShape="1">
              <a:gsLst>
                <a:gs pos="0">
                  <a:srgbClr val="BEF397"/>
                </a:gs>
                <a:gs pos="50000">
                  <a:srgbClr val="D5F6C0"/>
                </a:gs>
                <a:gs pos="100000">
                  <a:srgbClr val="EAFAE0"/>
                </a:gs>
              </a:gsLst>
              <a:lin ang="8100000" scaled="1"/>
            </a:gra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53264" name="Rectangle 229"/>
            <p:cNvSpPr>
              <a:spLocks noChangeArrowheads="1"/>
            </p:cNvSpPr>
            <p:nvPr/>
          </p:nvSpPr>
          <p:spPr bwMode="auto">
            <a:xfrm>
              <a:off x="-4" y="374"/>
              <a:ext cx="5760" cy="20"/>
            </a:xfrm>
            <a:prstGeom prst="rect">
              <a:avLst/>
            </a:prstGeom>
            <a:solidFill>
              <a:srgbClr val="00B050"/>
            </a:soli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24" name="Text Box 4"/>
            <p:cNvSpPr txBox="1">
              <a:spLocks noChangeArrowheads="1"/>
            </p:cNvSpPr>
            <p:nvPr/>
          </p:nvSpPr>
          <p:spPr bwMode="auto">
            <a:xfrm>
              <a:off x="431" y="64"/>
              <a:ext cx="5268" cy="268"/>
            </a:xfrm>
            <a:prstGeom prst="rect">
              <a:avLst/>
            </a:prstGeom>
            <a:noFill/>
            <a:ln>
              <a:noFill/>
            </a:ln>
            <a:effectLst>
              <a:outerShdw dist="35921" dir="2700000" algn="ctr" rotWithShape="0">
                <a:schemeClr val="bg2">
                  <a:alpha val="50000"/>
                </a:schemeClr>
              </a:outerShdw>
            </a:effectLst>
          </p:spPr>
          <p:txBody>
            <a:bodyPr wrap="square">
              <a:spAutoFit/>
            </a:bodyPr>
            <a:lstStyle>
              <a:lvl1pPr eaLnBrk="0" hangingPunct="0">
                <a:spcBef>
                  <a:spcPct val="20000"/>
                </a:spcBef>
                <a:buChar char="•"/>
                <a:defRPr kumimoji="1"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kumimoji="1"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kumimoji="1"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9pPr>
            </a:lstStyle>
            <a:p>
              <a:pPr algn="l" eaLnBrk="1" hangingPunct="1">
                <a:lnSpc>
                  <a:spcPct val="90000"/>
                </a:lnSpc>
                <a:spcBef>
                  <a:spcPct val="0"/>
                </a:spcBef>
                <a:buFontTx/>
                <a:buNone/>
                <a:defRPr/>
              </a:pPr>
              <a:r>
                <a:rPr lang="zh-CN" altLang="en-US" sz="2400" b="1" dirty="0">
                  <a:solidFill>
                    <a:srgbClr val="002060"/>
                  </a:solidFill>
                  <a:latin typeface="微软雅黑" panose="020B0503020204020204" charset="-122"/>
                  <a:ea typeface="微软雅黑" panose="020B0503020204020204" charset="-122"/>
                  <a:cs typeface="New Gulim"/>
                </a:rPr>
                <a:t>中山大学核物理</a:t>
              </a:r>
            </a:p>
          </p:txBody>
        </p:sp>
      </p:grpSp>
      <p:sp>
        <p:nvSpPr>
          <p:cNvPr id="4" name="内容占位符 3"/>
          <p:cNvSpPr>
            <a:spLocks noGrp="1"/>
          </p:cNvSpPr>
          <p:nvPr>
            <p:ph idx="1"/>
          </p:nvPr>
        </p:nvSpPr>
        <p:spPr>
          <a:xfrm>
            <a:off x="0" y="676910"/>
            <a:ext cx="6558682" cy="5987027"/>
          </a:xfrm>
          <a:prstGeom prst="roundRect">
            <a:avLst>
              <a:gd name="adj" fmla="val 1085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457200" indent="-457200">
              <a:lnSpc>
                <a:spcPct val="200000"/>
              </a:lnSpc>
              <a:spcBef>
                <a:spcPts val="0"/>
              </a:spcBef>
              <a:buFont typeface="Wingdings" panose="05000000000000000000" pitchFamily="2" charset="2"/>
              <a:buChar char="l"/>
            </a:pPr>
            <a:r>
              <a:rPr lang="zh-CN" altLang="en-US" sz="1600" b="1" dirty="0">
                <a:solidFill>
                  <a:srgbClr val="002060"/>
                </a:solidFill>
                <a:latin typeface="微软雅黑" panose="020B0503020204020204" charset="-122"/>
                <a:ea typeface="微软雅黑" panose="020B0503020204020204" charset="-122"/>
              </a:rPr>
              <a:t>物理学院（南校区）</a:t>
            </a:r>
            <a:br>
              <a:rPr lang="en-US" altLang="zh-CN" sz="1600" b="1" dirty="0">
                <a:solidFill>
                  <a:srgbClr val="002060"/>
                </a:solidFill>
                <a:latin typeface="微软雅黑" panose="020B0503020204020204" charset="-122"/>
                <a:ea typeface="微软雅黑" panose="020B0503020204020204" charset="-122"/>
              </a:rPr>
            </a:br>
            <a:r>
              <a:rPr lang="zh-CN" altLang="en-US" sz="1600" b="1" dirty="0">
                <a:solidFill>
                  <a:srgbClr val="0033CC"/>
                </a:solidFill>
                <a:latin typeface="微软雅黑" panose="020B0503020204020204" charset="-122"/>
                <a:ea typeface="微软雅黑" panose="020B0503020204020204" charset="-122"/>
              </a:rPr>
              <a:t>第一性原理方法、核结构、奇特强子态、中微子物理</a:t>
            </a:r>
            <a:endParaRPr lang="en-US" altLang="zh-CN" sz="1600" b="1" dirty="0">
              <a:solidFill>
                <a:srgbClr val="0033CC"/>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r>
              <a:rPr lang="zh-CN" altLang="en-US" sz="1600" b="1" dirty="0">
                <a:solidFill>
                  <a:srgbClr val="002060"/>
                </a:solidFill>
                <a:latin typeface="微软雅黑" panose="020B0503020204020204" charset="-122"/>
                <a:ea typeface="微软雅黑" panose="020B0503020204020204" charset="-122"/>
              </a:rPr>
              <a:t>物理与天文学院（珠海校区）</a:t>
            </a:r>
            <a:br>
              <a:rPr lang="en-US" altLang="zh-CN" sz="1600" b="1" dirty="0">
                <a:solidFill>
                  <a:srgbClr val="002060"/>
                </a:solidFill>
                <a:latin typeface="微软雅黑" panose="020B0503020204020204" charset="-122"/>
                <a:ea typeface="微软雅黑" panose="020B0503020204020204" charset="-122"/>
              </a:rPr>
            </a:br>
            <a:r>
              <a:rPr lang="zh-CN" altLang="en-US" sz="1600" b="1" dirty="0">
                <a:solidFill>
                  <a:srgbClr val="0033CC"/>
                </a:solidFill>
                <a:latin typeface="微软雅黑" panose="020B0503020204020204" charset="-122"/>
                <a:ea typeface="微软雅黑" panose="020B0503020204020204" charset="-122"/>
              </a:rPr>
              <a:t>第一性原理方法、平均场理论</a:t>
            </a:r>
            <a:r>
              <a:rPr lang="en-US" altLang="zh-CN" sz="1600" b="1" dirty="0">
                <a:solidFill>
                  <a:srgbClr val="0033CC"/>
                </a:solidFill>
                <a:latin typeface="微软雅黑" panose="020B0503020204020204" charset="-122"/>
                <a:ea typeface="微软雅黑" panose="020B0503020204020204" charset="-122"/>
              </a:rPr>
              <a:t> </a:t>
            </a:r>
            <a:r>
              <a:rPr lang="zh-CN" altLang="en-US" sz="1600" b="1" dirty="0">
                <a:solidFill>
                  <a:srgbClr val="0033CC"/>
                </a:solidFill>
                <a:latin typeface="微软雅黑" panose="020B0503020204020204" charset="-122"/>
                <a:ea typeface="微软雅黑" panose="020B0503020204020204" charset="-122"/>
              </a:rPr>
              <a:t>、无中微子双</a:t>
            </a:r>
            <a:r>
              <a:rPr lang="en-US" altLang="zh-CN" sz="1600" b="1" dirty="0">
                <a:solidFill>
                  <a:srgbClr val="0033CC"/>
                </a:solidFill>
                <a:latin typeface="微软雅黑" panose="020B0503020204020204" charset="-122"/>
                <a:ea typeface="微软雅黑" panose="020B0503020204020204" charset="-122"/>
              </a:rPr>
              <a:t>β</a:t>
            </a:r>
            <a:r>
              <a:rPr lang="zh-CN" altLang="en-US" sz="1600" b="1" dirty="0">
                <a:solidFill>
                  <a:srgbClr val="0033CC"/>
                </a:solidFill>
                <a:latin typeface="微软雅黑" panose="020B0503020204020204" charset="-122"/>
                <a:ea typeface="微软雅黑" panose="020B0503020204020204" charset="-122"/>
              </a:rPr>
              <a:t>衰变、核结构、 夸克胶子等离子体、手征动理论、强相互作用相图、核子结构</a:t>
            </a:r>
            <a:endParaRPr lang="en-US" altLang="zh-CN" sz="1600" b="1" dirty="0">
              <a:solidFill>
                <a:srgbClr val="0033CC"/>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r>
              <a:rPr lang="zh-CN" altLang="en-US" sz="1600" b="1" dirty="0">
                <a:solidFill>
                  <a:srgbClr val="002060"/>
                </a:solidFill>
                <a:latin typeface="微软雅黑" panose="020B0503020204020204" charset="-122"/>
                <a:ea typeface="微软雅黑" panose="020B0503020204020204" charset="-122"/>
              </a:rPr>
              <a:t>中法核学院（珠海校区）</a:t>
            </a:r>
            <a:br>
              <a:rPr lang="en-US" altLang="zh-CN" sz="1600" b="1" dirty="0">
                <a:solidFill>
                  <a:srgbClr val="002060"/>
                </a:solidFill>
                <a:latin typeface="微软雅黑" panose="020B0503020204020204" charset="-122"/>
                <a:ea typeface="微软雅黑" panose="020B0503020204020204" charset="-122"/>
              </a:rPr>
            </a:br>
            <a:r>
              <a:rPr lang="zh-CN" altLang="en-US" sz="1600" b="1" dirty="0">
                <a:solidFill>
                  <a:srgbClr val="0033CC"/>
                </a:solidFill>
                <a:latin typeface="微软雅黑" panose="020B0503020204020204" charset="-122"/>
                <a:ea typeface="微软雅黑" panose="020B0503020204020204" charset="-122"/>
              </a:rPr>
              <a:t>奇特核物理、超重核、重离子碰撞、中子星</a:t>
            </a:r>
            <a:endParaRPr lang="en-US" altLang="zh-CN" sz="1600" b="1" dirty="0">
              <a:solidFill>
                <a:srgbClr val="0033CC"/>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r>
              <a:rPr lang="zh-CN" altLang="en-US" sz="1600" b="1" dirty="0">
                <a:solidFill>
                  <a:srgbClr val="002060"/>
                </a:solidFill>
                <a:latin typeface="微软雅黑" panose="020B0503020204020204" charset="-122"/>
                <a:ea typeface="微软雅黑" panose="020B0503020204020204" charset="-122"/>
              </a:rPr>
              <a:t>理学院（深圳校区）</a:t>
            </a:r>
            <a:br>
              <a:rPr lang="en-US" altLang="zh-CN" sz="1600" b="1" dirty="0">
                <a:solidFill>
                  <a:srgbClr val="002060"/>
                </a:solidFill>
                <a:latin typeface="微软雅黑" panose="020B0503020204020204" charset="-122"/>
                <a:ea typeface="微软雅黑" panose="020B0503020204020204" charset="-122"/>
              </a:rPr>
            </a:br>
            <a:r>
              <a:rPr lang="zh-CN" altLang="en-US" sz="1600" b="1" dirty="0">
                <a:solidFill>
                  <a:srgbClr val="0033CC"/>
                </a:solidFill>
                <a:latin typeface="微软雅黑" panose="020B0503020204020204" charset="-122"/>
                <a:ea typeface="微软雅黑" panose="020B0503020204020204" charset="-122"/>
              </a:rPr>
              <a:t>光核反应、光子科学、</a:t>
            </a:r>
            <a:r>
              <a:rPr lang="en-US" altLang="zh-CN" sz="1600" b="1" dirty="0">
                <a:solidFill>
                  <a:srgbClr val="0033CC"/>
                </a:solidFill>
                <a:latin typeface="微软雅黑" panose="020B0503020204020204" charset="-122"/>
                <a:ea typeface="微软雅黑" panose="020B0503020204020204" charset="-122"/>
              </a:rPr>
              <a:t>gamma</a:t>
            </a:r>
            <a:r>
              <a:rPr lang="zh-CN" altLang="en-US" sz="1600" b="1" dirty="0">
                <a:solidFill>
                  <a:srgbClr val="0033CC"/>
                </a:solidFill>
                <a:latin typeface="微软雅黑" panose="020B0503020204020204" charset="-122"/>
                <a:ea typeface="微软雅黑" panose="020B0503020204020204" charset="-122"/>
              </a:rPr>
              <a:t>物理、宇宙线物理</a:t>
            </a:r>
            <a:endParaRPr lang="en-US" altLang="zh-CN" sz="1600" b="1" dirty="0">
              <a:solidFill>
                <a:srgbClr val="0033CC"/>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3" cstate="print"/>
          <a:stretch>
            <a:fillRect/>
          </a:stretch>
        </p:blipFill>
        <p:spPr>
          <a:xfrm>
            <a:off x="6350" y="-15240"/>
            <a:ext cx="556260" cy="556260"/>
          </a:xfrm>
          <a:prstGeom prst="rect">
            <a:avLst/>
          </a:prstGeom>
        </p:spPr>
      </p:pic>
      <p:pic>
        <p:nvPicPr>
          <p:cNvPr id="3" name="图片 2">
            <a:extLst>
              <a:ext uri="{FF2B5EF4-FFF2-40B4-BE49-F238E27FC236}">
                <a16:creationId xmlns:a16="http://schemas.microsoft.com/office/drawing/2014/main" id="{04BFF708-0816-CC7E-E2F0-02601FC38A35}"/>
              </a:ext>
            </a:extLst>
          </p:cNvPr>
          <p:cNvPicPr>
            <a:picLocks noChangeAspect="1"/>
          </p:cNvPicPr>
          <p:nvPr/>
        </p:nvPicPr>
        <p:blipFill>
          <a:blip r:embed="rId4"/>
          <a:stretch>
            <a:fillRect/>
          </a:stretch>
        </p:blipFill>
        <p:spPr>
          <a:xfrm>
            <a:off x="6876666" y="650240"/>
            <a:ext cx="2256221" cy="1549834"/>
          </a:xfrm>
          <a:prstGeom prst="rect">
            <a:avLst/>
          </a:prstGeom>
        </p:spPr>
      </p:pic>
      <p:pic>
        <p:nvPicPr>
          <p:cNvPr id="6" name="图片 5">
            <a:extLst>
              <a:ext uri="{FF2B5EF4-FFF2-40B4-BE49-F238E27FC236}">
                <a16:creationId xmlns:a16="http://schemas.microsoft.com/office/drawing/2014/main" id="{19F5AD17-869C-1538-C563-D69D84E07EDE}"/>
              </a:ext>
            </a:extLst>
          </p:cNvPr>
          <p:cNvPicPr>
            <a:picLocks noChangeAspect="1"/>
          </p:cNvPicPr>
          <p:nvPr/>
        </p:nvPicPr>
        <p:blipFill rotWithShape="1">
          <a:blip r:embed="rId5"/>
          <a:srcRect b="14630"/>
          <a:stretch/>
        </p:blipFill>
        <p:spPr>
          <a:xfrm>
            <a:off x="6882992" y="5578499"/>
            <a:ext cx="2249895" cy="1279502"/>
          </a:xfrm>
          <a:prstGeom prst="rect">
            <a:avLst/>
          </a:prstGeom>
        </p:spPr>
      </p:pic>
      <p:pic>
        <p:nvPicPr>
          <p:cNvPr id="7" name="图片 6">
            <a:extLst>
              <a:ext uri="{FF2B5EF4-FFF2-40B4-BE49-F238E27FC236}">
                <a16:creationId xmlns:a16="http://schemas.microsoft.com/office/drawing/2014/main" id="{E4C85A92-4336-3609-174D-E581382F853E}"/>
              </a:ext>
            </a:extLst>
          </p:cNvPr>
          <p:cNvPicPr>
            <a:picLocks noChangeAspect="1"/>
          </p:cNvPicPr>
          <p:nvPr/>
        </p:nvPicPr>
        <p:blipFill rotWithShape="1">
          <a:blip r:embed="rId6"/>
          <a:srcRect b="11284"/>
          <a:stretch/>
        </p:blipFill>
        <p:spPr>
          <a:xfrm>
            <a:off x="6876666" y="4083349"/>
            <a:ext cx="2267334" cy="1149156"/>
          </a:xfrm>
          <a:prstGeom prst="rect">
            <a:avLst/>
          </a:prstGeom>
        </p:spPr>
      </p:pic>
      <p:pic>
        <p:nvPicPr>
          <p:cNvPr id="9" name="图片 8">
            <a:extLst>
              <a:ext uri="{FF2B5EF4-FFF2-40B4-BE49-F238E27FC236}">
                <a16:creationId xmlns:a16="http://schemas.microsoft.com/office/drawing/2014/main" id="{490F0F03-E13F-FA46-E63E-1B109CCB7B34}"/>
              </a:ext>
            </a:extLst>
          </p:cNvPr>
          <p:cNvPicPr>
            <a:picLocks noChangeAspect="1"/>
          </p:cNvPicPr>
          <p:nvPr/>
        </p:nvPicPr>
        <p:blipFill>
          <a:blip r:embed="rId7"/>
          <a:stretch>
            <a:fillRect/>
          </a:stretch>
        </p:blipFill>
        <p:spPr>
          <a:xfrm>
            <a:off x="6876666" y="2436669"/>
            <a:ext cx="2251727" cy="1415669"/>
          </a:xfrm>
          <a:prstGeom prst="rect">
            <a:avLst/>
          </a:prstGeom>
        </p:spPr>
      </p:pic>
    </p:spTree>
    <p:extLst>
      <p:ext uri="{BB962C8B-B14F-4D97-AF65-F5344CB8AC3E}">
        <p14:creationId xmlns:p14="http://schemas.microsoft.com/office/powerpoint/2010/main" val="1895905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60" name="Group 227"/>
          <p:cNvGrpSpPr/>
          <p:nvPr/>
        </p:nvGrpSpPr>
        <p:grpSpPr bwMode="auto">
          <a:xfrm>
            <a:off x="-11113" y="-41910"/>
            <a:ext cx="9148763" cy="692150"/>
            <a:chOff x="-7" y="-10"/>
            <a:chExt cx="5763" cy="436"/>
          </a:xfrm>
        </p:grpSpPr>
        <p:sp>
          <p:nvSpPr>
            <p:cNvPr id="53263" name="Rectangle 228"/>
            <p:cNvSpPr>
              <a:spLocks noChangeArrowheads="1"/>
            </p:cNvSpPr>
            <p:nvPr/>
          </p:nvSpPr>
          <p:spPr bwMode="auto">
            <a:xfrm>
              <a:off x="-7" y="-10"/>
              <a:ext cx="5760" cy="436"/>
            </a:xfrm>
            <a:prstGeom prst="rect">
              <a:avLst/>
            </a:prstGeom>
            <a:gradFill rotWithShape="1">
              <a:gsLst>
                <a:gs pos="0">
                  <a:srgbClr val="BEF397"/>
                </a:gs>
                <a:gs pos="50000">
                  <a:srgbClr val="D5F6C0"/>
                </a:gs>
                <a:gs pos="100000">
                  <a:srgbClr val="EAFAE0"/>
                </a:gs>
              </a:gsLst>
              <a:lin ang="8100000" scaled="1"/>
            </a:gra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53264" name="Rectangle 229"/>
            <p:cNvSpPr>
              <a:spLocks noChangeArrowheads="1"/>
            </p:cNvSpPr>
            <p:nvPr/>
          </p:nvSpPr>
          <p:spPr bwMode="auto">
            <a:xfrm>
              <a:off x="-4" y="374"/>
              <a:ext cx="5760" cy="20"/>
            </a:xfrm>
            <a:prstGeom prst="rect">
              <a:avLst/>
            </a:prstGeom>
            <a:solidFill>
              <a:srgbClr val="00B050"/>
            </a:soli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grpSp>
      <p:pic>
        <p:nvPicPr>
          <p:cNvPr id="5" name="图片 4"/>
          <p:cNvPicPr>
            <a:picLocks noChangeAspect="1"/>
          </p:cNvPicPr>
          <p:nvPr/>
        </p:nvPicPr>
        <p:blipFill>
          <a:blip r:embed="rId3" cstate="print"/>
          <a:stretch>
            <a:fillRect/>
          </a:stretch>
        </p:blipFill>
        <p:spPr>
          <a:xfrm>
            <a:off x="6350" y="-15240"/>
            <a:ext cx="556260" cy="556260"/>
          </a:xfrm>
          <a:prstGeom prst="rect">
            <a:avLst/>
          </a:prstGeom>
        </p:spPr>
      </p:pic>
      <p:sp>
        <p:nvSpPr>
          <p:cNvPr id="16" name="Text Box 3"/>
          <p:cNvSpPr txBox="1">
            <a:spLocks noChangeArrowheads="1"/>
          </p:cNvSpPr>
          <p:nvPr/>
        </p:nvSpPr>
        <p:spPr bwMode="auto">
          <a:xfrm>
            <a:off x="562611" y="827454"/>
            <a:ext cx="63236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MS PGothic" charset="-128"/>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2800" b="1" dirty="0">
                <a:latin typeface="Tahoma" charset="0"/>
                <a:ea typeface="宋体" charset="-122"/>
              </a:rPr>
              <a:t>参与完成几篇</a:t>
            </a:r>
            <a:r>
              <a:rPr lang="zh-CN" altLang="en-US" sz="2800" b="1" dirty="0">
                <a:solidFill>
                  <a:srgbClr val="FF0000"/>
                </a:solidFill>
                <a:latin typeface="Tahoma" charset="0"/>
                <a:ea typeface="宋体" charset="-122"/>
              </a:rPr>
              <a:t>奇特态相关综述</a:t>
            </a:r>
            <a:r>
              <a:rPr lang="zh-CN" altLang="en-US" sz="2800" b="1">
                <a:solidFill>
                  <a:srgbClr val="FF0000"/>
                </a:solidFill>
                <a:latin typeface="Tahoma" charset="0"/>
                <a:ea typeface="宋体" charset="-122"/>
              </a:rPr>
              <a:t>论文：</a:t>
            </a:r>
            <a:endParaRPr lang="en-US" altLang="zh-CN" sz="2800" b="1" dirty="0">
              <a:solidFill>
                <a:srgbClr val="FF0000"/>
              </a:solidFill>
              <a:latin typeface="Tahoma" charset="0"/>
              <a:ea typeface="宋体" charset="-122"/>
            </a:endParaRPr>
          </a:p>
        </p:txBody>
      </p:sp>
      <p:pic>
        <p:nvPicPr>
          <p:cNvPr id="6" name="Picture 5"/>
          <p:cNvPicPr>
            <a:picLocks noChangeAspect="1"/>
          </p:cNvPicPr>
          <p:nvPr/>
        </p:nvPicPr>
        <p:blipFill>
          <a:blip r:embed="rId4"/>
          <a:stretch>
            <a:fillRect/>
          </a:stretch>
        </p:blipFill>
        <p:spPr>
          <a:xfrm>
            <a:off x="562610" y="4916572"/>
            <a:ext cx="8105422" cy="1352469"/>
          </a:xfrm>
          <a:prstGeom prst="rect">
            <a:avLst/>
          </a:prstGeom>
          <a:ln w="22225">
            <a:solidFill>
              <a:srgbClr val="FF0000"/>
            </a:solidFill>
          </a:ln>
        </p:spPr>
      </p:pic>
      <p:pic>
        <p:nvPicPr>
          <p:cNvPr id="7" name="Picture 6"/>
          <p:cNvPicPr>
            <a:picLocks noChangeAspect="1"/>
          </p:cNvPicPr>
          <p:nvPr/>
        </p:nvPicPr>
        <p:blipFill>
          <a:blip r:embed="rId5"/>
          <a:stretch>
            <a:fillRect/>
          </a:stretch>
        </p:blipFill>
        <p:spPr>
          <a:xfrm>
            <a:off x="564589" y="3425629"/>
            <a:ext cx="8103443" cy="1334796"/>
          </a:xfrm>
          <a:prstGeom prst="rect">
            <a:avLst/>
          </a:prstGeom>
          <a:ln w="22225">
            <a:solidFill>
              <a:srgbClr val="FF0000"/>
            </a:solidFill>
          </a:ln>
        </p:spPr>
      </p:pic>
      <p:pic>
        <p:nvPicPr>
          <p:cNvPr id="8" name="Picture 7"/>
          <p:cNvPicPr>
            <a:picLocks noChangeAspect="1"/>
          </p:cNvPicPr>
          <p:nvPr/>
        </p:nvPicPr>
        <p:blipFill>
          <a:blip r:embed="rId6"/>
          <a:stretch>
            <a:fillRect/>
          </a:stretch>
        </p:blipFill>
        <p:spPr>
          <a:xfrm>
            <a:off x="562610" y="1703741"/>
            <a:ext cx="8105422" cy="1499598"/>
          </a:xfrm>
          <a:prstGeom prst="rect">
            <a:avLst/>
          </a:prstGeom>
          <a:noFill/>
          <a:ln w="22225">
            <a:solidFill>
              <a:srgbClr val="FF0000"/>
            </a:solidFill>
          </a:ln>
        </p:spPr>
      </p:pic>
      <p:sp>
        <p:nvSpPr>
          <p:cNvPr id="9" name="TextBox 8"/>
          <p:cNvSpPr txBox="1"/>
          <p:nvPr/>
        </p:nvSpPr>
        <p:spPr>
          <a:xfrm>
            <a:off x="2573867" y="5678312"/>
            <a:ext cx="2460802" cy="338554"/>
          </a:xfrm>
          <a:prstGeom prst="rect">
            <a:avLst/>
          </a:prstGeom>
          <a:noFill/>
        </p:spPr>
        <p:txBody>
          <a:bodyPr wrap="none" rtlCol="0">
            <a:spAutoFit/>
          </a:bodyPr>
          <a:lstStyle/>
          <a:p>
            <a:r>
              <a:rPr lang="en-US" altLang="zh-CN" sz="1600" b="1" dirty="0">
                <a:solidFill>
                  <a:srgbClr val="0033CC"/>
                </a:solidFill>
              </a:rPr>
              <a:t>invited by </a:t>
            </a:r>
            <a:r>
              <a:rPr lang="en-US" sz="1600" b="1" i="1" dirty="0">
                <a:solidFill>
                  <a:srgbClr val="0033CC"/>
                </a:solidFill>
              </a:rPr>
              <a:t>Rept. </a:t>
            </a:r>
            <a:r>
              <a:rPr lang="en-US" sz="1600" b="1" i="1" dirty="0" err="1">
                <a:solidFill>
                  <a:srgbClr val="0033CC"/>
                </a:solidFill>
              </a:rPr>
              <a:t>Prog</a:t>
            </a:r>
            <a:r>
              <a:rPr lang="en-US" sz="1600" b="1" i="1" dirty="0">
                <a:solidFill>
                  <a:srgbClr val="0033CC"/>
                </a:solidFill>
              </a:rPr>
              <a:t>. Phys</a:t>
            </a:r>
            <a:endParaRPr lang="en-US" sz="1600" b="1" dirty="0">
              <a:solidFill>
                <a:srgbClr val="0033CC"/>
              </a:solidFill>
            </a:endParaRPr>
          </a:p>
        </p:txBody>
      </p:sp>
    </p:spTree>
    <p:extLst>
      <p:ext uri="{BB962C8B-B14F-4D97-AF65-F5344CB8AC3E}">
        <p14:creationId xmlns:p14="http://schemas.microsoft.com/office/powerpoint/2010/main" val="1666709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7"/>
          <p:cNvGrpSpPr/>
          <p:nvPr/>
        </p:nvGrpSpPr>
        <p:grpSpPr bwMode="auto">
          <a:xfrm>
            <a:off x="-11113" y="-41910"/>
            <a:ext cx="9148763" cy="692150"/>
            <a:chOff x="-7" y="-10"/>
            <a:chExt cx="5763" cy="436"/>
          </a:xfrm>
        </p:grpSpPr>
        <p:sp>
          <p:nvSpPr>
            <p:cNvPr id="53263" name="Rectangle 228"/>
            <p:cNvSpPr>
              <a:spLocks noChangeArrowheads="1"/>
            </p:cNvSpPr>
            <p:nvPr/>
          </p:nvSpPr>
          <p:spPr bwMode="auto">
            <a:xfrm>
              <a:off x="-7" y="-10"/>
              <a:ext cx="5760" cy="436"/>
            </a:xfrm>
            <a:prstGeom prst="rect">
              <a:avLst/>
            </a:prstGeom>
            <a:gradFill rotWithShape="1">
              <a:gsLst>
                <a:gs pos="0">
                  <a:srgbClr val="BEF397"/>
                </a:gs>
                <a:gs pos="50000">
                  <a:srgbClr val="D5F6C0"/>
                </a:gs>
                <a:gs pos="100000">
                  <a:srgbClr val="EAFAE0"/>
                </a:gs>
              </a:gsLst>
              <a:lin ang="8100000" scaled="1"/>
            </a:gra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53264" name="Rectangle 229"/>
            <p:cNvSpPr>
              <a:spLocks noChangeArrowheads="1"/>
            </p:cNvSpPr>
            <p:nvPr/>
          </p:nvSpPr>
          <p:spPr bwMode="auto">
            <a:xfrm>
              <a:off x="-4" y="374"/>
              <a:ext cx="5760" cy="20"/>
            </a:xfrm>
            <a:prstGeom prst="rect">
              <a:avLst/>
            </a:prstGeom>
            <a:solidFill>
              <a:srgbClr val="00B050"/>
            </a:soli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24" name="Text Box 4"/>
            <p:cNvSpPr txBox="1">
              <a:spLocks noChangeArrowheads="1"/>
            </p:cNvSpPr>
            <p:nvPr/>
          </p:nvSpPr>
          <p:spPr bwMode="auto">
            <a:xfrm>
              <a:off x="431" y="64"/>
              <a:ext cx="2178" cy="267"/>
            </a:xfrm>
            <a:prstGeom prst="rect">
              <a:avLst/>
            </a:prstGeom>
            <a:noFill/>
            <a:ln>
              <a:noFill/>
            </a:ln>
            <a:effectLst>
              <a:outerShdw dist="35921" dir="2700000" algn="ctr" rotWithShape="0">
                <a:schemeClr val="bg2">
                  <a:alpha val="50000"/>
                </a:schemeClr>
              </a:outerShdw>
            </a:effectLst>
          </p:spPr>
          <p:txBody>
            <a:bodyPr wrap="square">
              <a:spAutoFit/>
            </a:bodyPr>
            <a:lstStyle>
              <a:lvl1pPr eaLnBrk="0" hangingPunct="0">
                <a:spcBef>
                  <a:spcPct val="20000"/>
                </a:spcBef>
                <a:buChar char="•"/>
                <a:defRPr kumimoji="1"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kumimoji="1"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kumimoji="1"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9pPr>
            </a:lstStyle>
            <a:p>
              <a:pPr algn="l" eaLnBrk="1" hangingPunct="1">
                <a:lnSpc>
                  <a:spcPct val="90000"/>
                </a:lnSpc>
                <a:spcBef>
                  <a:spcPct val="0"/>
                </a:spcBef>
                <a:buFontTx/>
                <a:buNone/>
                <a:defRPr/>
              </a:pPr>
              <a:endParaRPr lang="zh-CN" altLang="en-US" sz="2400" b="1" dirty="0">
                <a:solidFill>
                  <a:srgbClr val="002060"/>
                </a:solidFill>
                <a:latin typeface="微软雅黑" panose="020B0503020204020204" charset="-122"/>
                <a:ea typeface="微软雅黑" panose="020B0503020204020204" charset="-122"/>
                <a:cs typeface="New Gulim"/>
              </a:endParaRPr>
            </a:p>
          </p:txBody>
        </p:sp>
      </p:grpSp>
      <p:pic>
        <p:nvPicPr>
          <p:cNvPr id="5" name="图片 4"/>
          <p:cNvPicPr>
            <a:picLocks noChangeAspect="1"/>
          </p:cNvPicPr>
          <p:nvPr/>
        </p:nvPicPr>
        <p:blipFill>
          <a:blip r:embed="rId2" cstate="print"/>
          <a:stretch>
            <a:fillRect/>
          </a:stretch>
        </p:blipFill>
        <p:spPr>
          <a:xfrm>
            <a:off x="22210" y="-25703"/>
            <a:ext cx="556260" cy="556260"/>
          </a:xfrm>
          <a:prstGeom prst="rect">
            <a:avLst/>
          </a:prstGeom>
        </p:spPr>
      </p:pic>
      <p:sp>
        <p:nvSpPr>
          <p:cNvPr id="9" name="TextBox 8"/>
          <p:cNvSpPr txBox="1"/>
          <p:nvPr/>
        </p:nvSpPr>
        <p:spPr>
          <a:xfrm>
            <a:off x="683568" y="2780928"/>
            <a:ext cx="7416824" cy="830997"/>
          </a:xfrm>
          <a:prstGeom prst="rect">
            <a:avLst/>
          </a:prstGeom>
          <a:noFill/>
        </p:spPr>
        <p:txBody>
          <a:bodyPr wrap="square" rtlCol="0">
            <a:spAutoFit/>
          </a:bodyPr>
          <a:lstStyle/>
          <a:p>
            <a:pPr algn="ctr"/>
            <a:r>
              <a:rPr lang="en-US" altLang="zh-CN" sz="4800" b="1" dirty="0">
                <a:latin typeface="华文仿宋" pitchFamily="2" charset="-122"/>
                <a:ea typeface="华文仿宋" pitchFamily="2" charset="-122"/>
              </a:rPr>
              <a:t>5</a:t>
            </a:r>
            <a:r>
              <a:rPr lang="zh-CN" altLang="en-US" sz="4800" b="1" dirty="0">
                <a:latin typeface="华文仿宋" pitchFamily="2" charset="-122"/>
                <a:ea typeface="华文仿宋" pitchFamily="2" charset="-122"/>
              </a:rPr>
              <a:t>、核子结构和涡旋粒子</a:t>
            </a:r>
          </a:p>
        </p:txBody>
      </p:sp>
    </p:spTree>
    <p:extLst>
      <p:ext uri="{BB962C8B-B14F-4D97-AF65-F5344CB8AC3E}">
        <p14:creationId xmlns:p14="http://schemas.microsoft.com/office/powerpoint/2010/main" val="1270162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60" name="Group 227"/>
          <p:cNvGrpSpPr/>
          <p:nvPr/>
        </p:nvGrpSpPr>
        <p:grpSpPr bwMode="auto">
          <a:xfrm>
            <a:off x="-11113" y="-41910"/>
            <a:ext cx="9148763" cy="692150"/>
            <a:chOff x="-7" y="-10"/>
            <a:chExt cx="5763" cy="436"/>
          </a:xfrm>
        </p:grpSpPr>
        <p:sp>
          <p:nvSpPr>
            <p:cNvPr id="53263" name="Rectangle 228"/>
            <p:cNvSpPr>
              <a:spLocks noChangeArrowheads="1"/>
            </p:cNvSpPr>
            <p:nvPr/>
          </p:nvSpPr>
          <p:spPr bwMode="auto">
            <a:xfrm>
              <a:off x="-7" y="-10"/>
              <a:ext cx="5760" cy="436"/>
            </a:xfrm>
            <a:prstGeom prst="rect">
              <a:avLst/>
            </a:prstGeom>
            <a:gradFill rotWithShape="1">
              <a:gsLst>
                <a:gs pos="0">
                  <a:srgbClr val="BEF397"/>
                </a:gs>
                <a:gs pos="50000">
                  <a:srgbClr val="D5F6C0"/>
                </a:gs>
                <a:gs pos="100000">
                  <a:srgbClr val="EAFAE0"/>
                </a:gs>
              </a:gsLst>
              <a:lin ang="8100000" scaled="1"/>
            </a:gra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53264" name="Rectangle 229"/>
            <p:cNvSpPr>
              <a:spLocks noChangeArrowheads="1"/>
            </p:cNvSpPr>
            <p:nvPr/>
          </p:nvSpPr>
          <p:spPr bwMode="auto">
            <a:xfrm>
              <a:off x="-4" y="374"/>
              <a:ext cx="5760" cy="20"/>
            </a:xfrm>
            <a:prstGeom prst="rect">
              <a:avLst/>
            </a:prstGeom>
            <a:solidFill>
              <a:srgbClr val="00B050"/>
            </a:soli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24" name="Text Box 4"/>
            <p:cNvSpPr txBox="1">
              <a:spLocks noChangeArrowheads="1"/>
            </p:cNvSpPr>
            <p:nvPr/>
          </p:nvSpPr>
          <p:spPr bwMode="auto">
            <a:xfrm>
              <a:off x="431" y="64"/>
              <a:ext cx="5205" cy="268"/>
            </a:xfrm>
            <a:prstGeom prst="rect">
              <a:avLst/>
            </a:prstGeom>
            <a:noFill/>
            <a:ln>
              <a:noFill/>
            </a:ln>
            <a:effectLst>
              <a:outerShdw dist="35921" dir="2700000" algn="ctr" rotWithShape="0">
                <a:schemeClr val="bg2">
                  <a:alpha val="50000"/>
                </a:schemeClr>
              </a:outerShdw>
            </a:effectLst>
          </p:spPr>
          <p:txBody>
            <a:bodyPr wrap="square">
              <a:spAutoFit/>
            </a:bodyPr>
            <a:lstStyle>
              <a:lvl1pPr eaLnBrk="0" hangingPunct="0">
                <a:spcBef>
                  <a:spcPct val="20000"/>
                </a:spcBef>
                <a:buChar char="•"/>
                <a:defRPr kumimoji="1"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kumimoji="1"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kumimoji="1"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9pPr>
            </a:lstStyle>
            <a:p>
              <a:pPr algn="l" eaLnBrk="1" hangingPunct="1">
                <a:lnSpc>
                  <a:spcPct val="90000"/>
                </a:lnSpc>
                <a:spcBef>
                  <a:spcPct val="0"/>
                </a:spcBef>
                <a:buFontTx/>
                <a:buNone/>
                <a:defRPr/>
              </a:pPr>
              <a:r>
                <a:rPr lang="en-US" altLang="zh-CN" sz="2400" b="1" dirty="0">
                  <a:solidFill>
                    <a:srgbClr val="002060"/>
                  </a:solidFill>
                  <a:latin typeface="微软雅黑" panose="020B0503020204020204" charset="-122"/>
                  <a:ea typeface="微软雅黑" panose="020B0503020204020204" charset="-122"/>
                  <a:cs typeface="New Gulim"/>
                </a:rPr>
                <a:t>5.1 </a:t>
              </a:r>
              <a:r>
                <a:rPr lang="zh-CN" altLang="en-US" sz="2400" b="1" dirty="0">
                  <a:solidFill>
                    <a:srgbClr val="002060"/>
                  </a:solidFill>
                  <a:latin typeface="微软雅黑" panose="020B0503020204020204" charset="-122"/>
                  <a:ea typeface="微软雅黑" panose="020B0503020204020204" charset="-122"/>
                  <a:cs typeface="New Gulim"/>
                </a:rPr>
                <a:t>涡旋粒子的奇特性质</a:t>
              </a:r>
            </a:p>
          </p:txBody>
        </p:sp>
      </p:grpSp>
      <p:sp>
        <p:nvSpPr>
          <p:cNvPr id="4" name="内容占位符 3"/>
          <p:cNvSpPr>
            <a:spLocks noGrp="1"/>
          </p:cNvSpPr>
          <p:nvPr>
            <p:ph idx="1"/>
          </p:nvPr>
        </p:nvSpPr>
        <p:spPr>
          <a:xfrm>
            <a:off x="6349" y="775968"/>
            <a:ext cx="8940801" cy="3970641"/>
          </a:xfrm>
          <a:prstGeom prst="roundRect">
            <a:avLst>
              <a:gd name="adj" fmla="val 1085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457200" indent="-457200">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提出了操纵涡旋电子及其内禀轨道角动量</a:t>
            </a:r>
            <a:r>
              <a:rPr lang="en-US" altLang="zh-CN" sz="1800" b="1" dirty="0">
                <a:solidFill>
                  <a:srgbClr val="002060"/>
                </a:solidFill>
                <a:latin typeface="微软雅黑" panose="020B0503020204020204" charset="-122"/>
                <a:ea typeface="微软雅黑" panose="020B0503020204020204" charset="-122"/>
              </a:rPr>
              <a:t>(OAM)</a:t>
            </a:r>
            <a:r>
              <a:rPr lang="zh-CN" altLang="en-US" sz="1800" b="1" dirty="0">
                <a:solidFill>
                  <a:srgbClr val="002060"/>
                </a:solidFill>
                <a:latin typeface="微软雅黑" panose="020B0503020204020204" charset="-122"/>
                <a:ea typeface="微软雅黑" panose="020B0503020204020204" charset="-122"/>
              </a:rPr>
              <a:t>的方法</a:t>
            </a:r>
            <a:endParaRPr lang="en-US" altLang="zh-CN" sz="1800"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涡旋电子的相对论性量子力学描述</a:t>
            </a:r>
            <a:endParaRPr lang="en-US" altLang="zh-CN" sz="1800"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提出了涡旋电子的自极化现象、电四极矩等性质</a:t>
            </a:r>
            <a:br>
              <a:rPr lang="en-US" altLang="zh-CN" sz="1800" b="1" dirty="0">
                <a:solidFill>
                  <a:srgbClr val="002060"/>
                </a:solidFill>
                <a:latin typeface="微软雅黑" panose="020B0503020204020204" charset="-122"/>
                <a:ea typeface="微软雅黑" panose="020B0503020204020204" charset="-122"/>
              </a:rPr>
            </a:br>
            <a:br>
              <a:rPr lang="en-US" altLang="zh-CN" sz="1800" b="1" dirty="0">
                <a:solidFill>
                  <a:srgbClr val="002060"/>
                </a:solidFill>
                <a:latin typeface="微软雅黑" panose="020B0503020204020204" charset="-122"/>
                <a:ea typeface="微软雅黑" panose="020B0503020204020204" charset="-122"/>
              </a:rPr>
            </a:br>
            <a:r>
              <a:rPr lang="en-US" altLang="zh-CN" sz="1200" b="1" dirty="0">
                <a:solidFill>
                  <a:srgbClr val="002060"/>
                </a:solidFill>
                <a:latin typeface="微软雅黑" panose="020B0503020204020204" charset="-122"/>
                <a:ea typeface="微软雅黑" panose="020B0503020204020204" charset="-122"/>
              </a:rPr>
              <a:t>PRL 122, 063201 (2019); 122, 159302 (2019); 121, 043202 (2018); 119, 243903 (2017)</a:t>
            </a:r>
            <a:br>
              <a:rPr lang="en-US" altLang="zh-CN" sz="1200" b="1" dirty="0">
                <a:solidFill>
                  <a:srgbClr val="002060"/>
                </a:solidFill>
                <a:latin typeface="微软雅黑" panose="020B0503020204020204" charset="-122"/>
                <a:ea typeface="微软雅黑" panose="020B0503020204020204" charset="-122"/>
              </a:rPr>
            </a:br>
            <a:endParaRPr lang="en-US" altLang="zh-CN" sz="1200" b="1" dirty="0">
              <a:solidFill>
                <a:srgbClr val="002060"/>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3" cstate="print"/>
          <a:stretch>
            <a:fillRect/>
          </a:stretch>
        </p:blipFill>
        <p:spPr>
          <a:xfrm>
            <a:off x="6350" y="-15240"/>
            <a:ext cx="556260" cy="556260"/>
          </a:xfrm>
          <a:prstGeom prst="rect">
            <a:avLst/>
          </a:prstGeom>
        </p:spPr>
      </p:pic>
      <p:pic>
        <p:nvPicPr>
          <p:cNvPr id="3" name="图片 2">
            <a:extLst>
              <a:ext uri="{FF2B5EF4-FFF2-40B4-BE49-F238E27FC236}">
                <a16:creationId xmlns:a16="http://schemas.microsoft.com/office/drawing/2014/main" id="{803F8C14-A280-4F87-5226-9726AC28F7C8}"/>
              </a:ext>
            </a:extLst>
          </p:cNvPr>
          <p:cNvPicPr>
            <a:picLocks noChangeAspect="1"/>
          </p:cNvPicPr>
          <p:nvPr/>
        </p:nvPicPr>
        <p:blipFill>
          <a:blip r:embed="rId4"/>
          <a:stretch>
            <a:fillRect/>
          </a:stretch>
        </p:blipFill>
        <p:spPr>
          <a:xfrm>
            <a:off x="2292602" y="4081806"/>
            <a:ext cx="4743039" cy="2529621"/>
          </a:xfrm>
          <a:prstGeom prst="rect">
            <a:avLst/>
          </a:prstGeom>
        </p:spPr>
      </p:pic>
    </p:spTree>
    <p:extLst>
      <p:ext uri="{BB962C8B-B14F-4D97-AF65-F5344CB8AC3E}">
        <p14:creationId xmlns:p14="http://schemas.microsoft.com/office/powerpoint/2010/main" val="225671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60" name="Group 227"/>
          <p:cNvGrpSpPr/>
          <p:nvPr/>
        </p:nvGrpSpPr>
        <p:grpSpPr bwMode="auto">
          <a:xfrm>
            <a:off x="-11113" y="-41910"/>
            <a:ext cx="9148763" cy="692150"/>
            <a:chOff x="-7" y="-10"/>
            <a:chExt cx="5763" cy="436"/>
          </a:xfrm>
        </p:grpSpPr>
        <p:sp>
          <p:nvSpPr>
            <p:cNvPr id="53263" name="Rectangle 228"/>
            <p:cNvSpPr>
              <a:spLocks noChangeArrowheads="1"/>
            </p:cNvSpPr>
            <p:nvPr/>
          </p:nvSpPr>
          <p:spPr bwMode="auto">
            <a:xfrm>
              <a:off x="-7" y="-10"/>
              <a:ext cx="5760" cy="436"/>
            </a:xfrm>
            <a:prstGeom prst="rect">
              <a:avLst/>
            </a:prstGeom>
            <a:gradFill rotWithShape="1">
              <a:gsLst>
                <a:gs pos="0">
                  <a:srgbClr val="BEF397"/>
                </a:gs>
                <a:gs pos="50000">
                  <a:srgbClr val="D5F6C0"/>
                </a:gs>
                <a:gs pos="100000">
                  <a:srgbClr val="EAFAE0"/>
                </a:gs>
              </a:gsLst>
              <a:lin ang="8100000" scaled="1"/>
            </a:gra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53264" name="Rectangle 229"/>
            <p:cNvSpPr>
              <a:spLocks noChangeArrowheads="1"/>
            </p:cNvSpPr>
            <p:nvPr/>
          </p:nvSpPr>
          <p:spPr bwMode="auto">
            <a:xfrm>
              <a:off x="-4" y="374"/>
              <a:ext cx="5760" cy="20"/>
            </a:xfrm>
            <a:prstGeom prst="rect">
              <a:avLst/>
            </a:prstGeom>
            <a:solidFill>
              <a:srgbClr val="00B050"/>
            </a:soli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24" name="Text Box 4"/>
            <p:cNvSpPr txBox="1">
              <a:spLocks noChangeArrowheads="1"/>
            </p:cNvSpPr>
            <p:nvPr/>
          </p:nvSpPr>
          <p:spPr bwMode="auto">
            <a:xfrm>
              <a:off x="431" y="64"/>
              <a:ext cx="5205" cy="268"/>
            </a:xfrm>
            <a:prstGeom prst="rect">
              <a:avLst/>
            </a:prstGeom>
            <a:noFill/>
            <a:ln>
              <a:noFill/>
            </a:ln>
            <a:effectLst>
              <a:outerShdw dist="35921" dir="2700000" algn="ctr" rotWithShape="0">
                <a:schemeClr val="bg2">
                  <a:alpha val="50000"/>
                </a:schemeClr>
              </a:outerShdw>
            </a:effectLst>
          </p:spPr>
          <p:txBody>
            <a:bodyPr wrap="square">
              <a:spAutoFit/>
            </a:bodyPr>
            <a:lstStyle>
              <a:lvl1pPr eaLnBrk="0" hangingPunct="0">
                <a:spcBef>
                  <a:spcPct val="20000"/>
                </a:spcBef>
                <a:buChar char="•"/>
                <a:defRPr kumimoji="1"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kumimoji="1"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kumimoji="1"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9pPr>
            </a:lstStyle>
            <a:p>
              <a:pPr algn="l" eaLnBrk="1" hangingPunct="1">
                <a:lnSpc>
                  <a:spcPct val="90000"/>
                </a:lnSpc>
                <a:spcBef>
                  <a:spcPct val="0"/>
                </a:spcBef>
                <a:buFontTx/>
                <a:buNone/>
                <a:defRPr/>
              </a:pPr>
              <a:r>
                <a:rPr lang="en-US" altLang="zh-CN" sz="2400" b="1" dirty="0">
                  <a:solidFill>
                    <a:srgbClr val="002060"/>
                  </a:solidFill>
                  <a:latin typeface="微软雅黑" panose="020B0503020204020204" charset="-122"/>
                  <a:ea typeface="微软雅黑" panose="020B0503020204020204" charset="-122"/>
                  <a:cs typeface="New Gulim"/>
                </a:rPr>
                <a:t>5.2 </a:t>
              </a:r>
              <a:r>
                <a:rPr lang="zh-CN" altLang="en-US" sz="2400" b="1" dirty="0">
                  <a:solidFill>
                    <a:srgbClr val="002060"/>
                  </a:solidFill>
                  <a:latin typeface="微软雅黑" panose="020B0503020204020204" charset="-122"/>
                  <a:ea typeface="微软雅黑" panose="020B0503020204020204" charset="-122"/>
                  <a:cs typeface="New Gulim"/>
                </a:rPr>
                <a:t>涡旋粒子</a:t>
              </a:r>
              <a:r>
                <a:rPr lang="en-US" altLang="zh-CN" sz="2400" b="1" dirty="0">
                  <a:solidFill>
                    <a:srgbClr val="002060"/>
                  </a:solidFill>
                  <a:latin typeface="微软雅黑" panose="020B0503020204020204" charset="-122"/>
                  <a:ea typeface="微软雅黑" panose="020B0503020204020204" charset="-122"/>
                  <a:cs typeface="New Gulim"/>
                </a:rPr>
                <a:t>superkick</a:t>
              </a:r>
              <a:endParaRPr lang="zh-CN" altLang="en-US" sz="2400" b="1" dirty="0">
                <a:solidFill>
                  <a:srgbClr val="002060"/>
                </a:solidFill>
                <a:latin typeface="微软雅黑" panose="020B0503020204020204" charset="-122"/>
                <a:ea typeface="微软雅黑" panose="020B0503020204020204" charset="-122"/>
                <a:cs typeface="New Gulim"/>
              </a:endParaRPr>
            </a:p>
          </p:txBody>
        </p:sp>
      </p:grpSp>
      <mc:AlternateContent xmlns:mc="http://schemas.openxmlformats.org/markup-compatibility/2006" xmlns:a14="http://schemas.microsoft.com/office/drawing/2010/main">
        <mc:Choice Requires="a14">
          <p:sp>
            <p:nvSpPr>
              <p:cNvPr id="4" name="内容占位符 3"/>
              <p:cNvSpPr>
                <a:spLocks noGrp="1"/>
              </p:cNvSpPr>
              <p:nvPr>
                <p:ph idx="1"/>
              </p:nvPr>
            </p:nvSpPr>
            <p:spPr>
              <a:xfrm>
                <a:off x="6350" y="775968"/>
                <a:ext cx="5256384" cy="5631409"/>
              </a:xfrm>
              <a:prstGeom prst="roundRect">
                <a:avLst>
                  <a:gd name="adj" fmla="val 1085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457200" indent="-457200">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涡旋态粒子可能提供很大的横向动量</a:t>
                </a:r>
                <a:br>
                  <a:rPr lang="en-US" altLang="zh-CN" sz="1800" b="1" dirty="0">
                    <a:solidFill>
                      <a:srgbClr val="002060"/>
                    </a:solidFill>
                    <a:latin typeface="微软雅黑" panose="020B0503020204020204" charset="-122"/>
                    <a:ea typeface="微软雅黑" panose="020B0503020204020204" charset="-122"/>
                  </a:rPr>
                </a:br>
                <a14:m>
                  <m:oMath xmlns:m="http://schemas.openxmlformats.org/officeDocument/2006/math">
                    <m:acc>
                      <m:accPr>
                        <m:chr m:val="⃗"/>
                        <m:ctrlPr>
                          <a:rPr lang="en-US" altLang="zh-CN" sz="1800" b="1" i="1" smtClean="0">
                            <a:solidFill>
                              <a:srgbClr val="002060"/>
                            </a:solidFill>
                            <a:latin typeface="Cambria Math" panose="02040503050406030204" pitchFamily="18" charset="0"/>
                            <a:ea typeface="微软雅黑" panose="020B0503020204020204" charset="-122"/>
                          </a:rPr>
                        </m:ctrlPr>
                      </m:accPr>
                      <m:e>
                        <m:r>
                          <a:rPr lang="en-US" altLang="zh-CN" sz="1800" b="1" i="1" smtClean="0">
                            <a:solidFill>
                              <a:srgbClr val="002060"/>
                            </a:solidFill>
                            <a:latin typeface="Cambria Math" panose="02040503050406030204" pitchFamily="18" charset="0"/>
                            <a:ea typeface="微软雅黑" panose="020B0503020204020204" charset="-122"/>
                          </a:rPr>
                          <m:t>𝑳</m:t>
                        </m:r>
                      </m:e>
                    </m:acc>
                    <m:r>
                      <a:rPr lang="en-US" altLang="zh-CN" sz="1800" b="1" i="1" smtClean="0">
                        <a:solidFill>
                          <a:srgbClr val="002060"/>
                        </a:solidFill>
                        <a:latin typeface="Cambria Math" panose="02040503050406030204" pitchFamily="18" charset="0"/>
                        <a:ea typeface="微软雅黑" panose="020B0503020204020204" charset="-122"/>
                      </a:rPr>
                      <m:t>=</m:t>
                    </m:r>
                    <m:acc>
                      <m:accPr>
                        <m:chr m:val="⃗"/>
                        <m:ctrlPr>
                          <a:rPr lang="en-US" altLang="zh-CN" sz="1800" b="1" i="1" smtClean="0">
                            <a:solidFill>
                              <a:srgbClr val="002060"/>
                            </a:solidFill>
                            <a:latin typeface="Cambria Math" panose="02040503050406030204" pitchFamily="18" charset="0"/>
                            <a:ea typeface="微软雅黑" panose="020B0503020204020204" charset="-122"/>
                          </a:rPr>
                        </m:ctrlPr>
                      </m:accPr>
                      <m:e>
                        <m:r>
                          <a:rPr lang="en-US" altLang="zh-CN" sz="1800" b="1" i="1" smtClean="0">
                            <a:solidFill>
                              <a:srgbClr val="002060"/>
                            </a:solidFill>
                            <a:latin typeface="Cambria Math" panose="02040503050406030204" pitchFamily="18" charset="0"/>
                            <a:ea typeface="微软雅黑" panose="020B0503020204020204" charset="-122"/>
                          </a:rPr>
                          <m:t>𝒓</m:t>
                        </m:r>
                      </m:e>
                    </m:acc>
                    <m:r>
                      <a:rPr lang="en-US" altLang="zh-CN" sz="1800" b="1" i="1" smtClean="0">
                        <a:solidFill>
                          <a:srgbClr val="002060"/>
                        </a:solidFill>
                        <a:latin typeface="Cambria Math" panose="02040503050406030204" pitchFamily="18" charset="0"/>
                        <a:ea typeface="微软雅黑" panose="020B0503020204020204" charset="-122"/>
                      </a:rPr>
                      <m:t>×</m:t>
                    </m:r>
                    <m:acc>
                      <m:accPr>
                        <m:chr m:val="⃗"/>
                        <m:ctrlPr>
                          <a:rPr lang="en-US" altLang="zh-CN" sz="1800" b="1" i="1" smtClean="0">
                            <a:solidFill>
                              <a:srgbClr val="002060"/>
                            </a:solidFill>
                            <a:latin typeface="Cambria Math" panose="02040503050406030204" pitchFamily="18" charset="0"/>
                            <a:ea typeface="微软雅黑" panose="020B0503020204020204" charset="-122"/>
                          </a:rPr>
                        </m:ctrlPr>
                      </m:accPr>
                      <m:e>
                        <m:r>
                          <a:rPr lang="en-US" altLang="zh-CN" sz="1800" b="1" i="1" smtClean="0">
                            <a:solidFill>
                              <a:srgbClr val="002060"/>
                            </a:solidFill>
                            <a:latin typeface="Cambria Math" panose="02040503050406030204" pitchFamily="18" charset="0"/>
                            <a:ea typeface="微软雅黑" panose="020B0503020204020204" charset="-122"/>
                          </a:rPr>
                          <m:t>𝒑</m:t>
                        </m:r>
                      </m:e>
                    </m:acc>
                    <m:r>
                      <a:rPr lang="en-US" altLang="zh-CN" sz="1800" b="1" i="1" dirty="0" smtClean="0">
                        <a:solidFill>
                          <a:srgbClr val="002060"/>
                        </a:solidFill>
                        <a:latin typeface="Cambria Math" panose="02040503050406030204" pitchFamily="18" charset="0"/>
                        <a:ea typeface="微软雅黑" panose="020B0503020204020204" charset="-122"/>
                      </a:rPr>
                      <m:t>   </m:t>
                    </m:r>
                    <m:r>
                      <a:rPr lang="en-US" altLang="zh-CN" sz="1800" b="1" i="1" dirty="0" smtClean="0">
                        <a:solidFill>
                          <a:srgbClr val="002060"/>
                        </a:solidFill>
                        <a:latin typeface="Cambria Math" panose="02040503050406030204" pitchFamily="18" charset="0"/>
                        <a:ea typeface="Cambria Math" panose="02040503050406030204" pitchFamily="18" charset="0"/>
                      </a:rPr>
                      <m:t>⟹  </m:t>
                    </m:r>
                    <m:sSub>
                      <m:sSubPr>
                        <m:ctrlPr>
                          <a:rPr lang="en-US" altLang="zh-CN" sz="1800" b="1" i="1" smtClean="0">
                            <a:solidFill>
                              <a:srgbClr val="002060"/>
                            </a:solidFill>
                            <a:latin typeface="Cambria Math" panose="02040503050406030204" pitchFamily="18" charset="0"/>
                            <a:ea typeface="微软雅黑" panose="020B0503020204020204" charset="-122"/>
                          </a:rPr>
                        </m:ctrlPr>
                      </m:sSubPr>
                      <m:e>
                        <m:r>
                          <a:rPr lang="en-US" altLang="zh-CN" sz="1800" b="1" i="1" smtClean="0">
                            <a:solidFill>
                              <a:srgbClr val="002060"/>
                            </a:solidFill>
                            <a:latin typeface="Cambria Math" panose="02040503050406030204" pitchFamily="18" charset="0"/>
                            <a:ea typeface="微软雅黑" panose="020B0503020204020204" charset="-122"/>
                          </a:rPr>
                          <m:t>𝑷</m:t>
                        </m:r>
                      </m:e>
                      <m:sub>
                        <m:r>
                          <a:rPr lang="en-US" altLang="zh-CN" sz="1800" b="1" i="1" smtClean="0">
                            <a:solidFill>
                              <a:srgbClr val="002060"/>
                            </a:solidFill>
                            <a:latin typeface="Cambria Math" panose="02040503050406030204" pitchFamily="18" charset="0"/>
                            <a:ea typeface="Cambria Math" panose="02040503050406030204" pitchFamily="18" charset="0"/>
                          </a:rPr>
                          <m:t>⊥</m:t>
                        </m:r>
                      </m:sub>
                    </m:sSub>
                    <m:r>
                      <a:rPr lang="en-US" altLang="zh-CN" sz="1800" b="1" i="1" smtClean="0">
                        <a:solidFill>
                          <a:srgbClr val="002060"/>
                        </a:solidFill>
                        <a:latin typeface="Cambria Math" panose="02040503050406030204" pitchFamily="18" charset="0"/>
                        <a:ea typeface="Cambria Math" panose="02040503050406030204" pitchFamily="18" charset="0"/>
                      </a:rPr>
                      <m:t>=</m:t>
                    </m:r>
                    <m:f>
                      <m:fPr>
                        <m:ctrlPr>
                          <a:rPr lang="en-US" altLang="zh-CN" sz="1800" b="1" i="1" smtClean="0">
                            <a:solidFill>
                              <a:srgbClr val="002060"/>
                            </a:solidFill>
                            <a:latin typeface="Cambria Math" panose="02040503050406030204" pitchFamily="18" charset="0"/>
                            <a:ea typeface="Cambria Math" panose="02040503050406030204" pitchFamily="18" charset="0"/>
                          </a:rPr>
                        </m:ctrlPr>
                      </m:fPr>
                      <m:num>
                        <m:r>
                          <a:rPr lang="en-US" altLang="zh-CN" sz="1800" b="1" i="1" smtClean="0">
                            <a:solidFill>
                              <a:srgbClr val="002060"/>
                            </a:solidFill>
                            <a:latin typeface="Cambria Math" panose="02040503050406030204" pitchFamily="18" charset="0"/>
                            <a:ea typeface="Cambria Math" panose="02040503050406030204" pitchFamily="18" charset="0"/>
                          </a:rPr>
                          <m:t>𝒍</m:t>
                        </m:r>
                      </m:num>
                      <m:den>
                        <m:r>
                          <a:rPr lang="en-US" altLang="zh-CN" sz="1800" b="1" i="1" smtClean="0">
                            <a:solidFill>
                              <a:srgbClr val="FF0000"/>
                            </a:solidFill>
                            <a:latin typeface="Cambria Math" panose="02040503050406030204" pitchFamily="18" charset="0"/>
                            <a:ea typeface="Cambria Math" panose="02040503050406030204" pitchFamily="18" charset="0"/>
                          </a:rPr>
                          <m:t>𝒃</m:t>
                        </m:r>
                      </m:den>
                    </m:f>
                    <m:sSub>
                      <m:sSubPr>
                        <m:ctrlPr>
                          <a:rPr lang="en-US" altLang="zh-CN" sz="1800" b="1" i="1" dirty="0" smtClean="0">
                            <a:solidFill>
                              <a:srgbClr val="002060"/>
                            </a:solidFill>
                            <a:latin typeface="Cambria Math" panose="02040503050406030204" pitchFamily="18" charset="0"/>
                            <a:ea typeface="Cambria Math" panose="02040503050406030204" pitchFamily="18" charset="0"/>
                          </a:rPr>
                        </m:ctrlPr>
                      </m:sSubPr>
                      <m:e>
                        <m:acc>
                          <m:accPr>
                            <m:chr m:val="̂"/>
                            <m:ctrlPr>
                              <a:rPr lang="en-US" altLang="zh-CN" sz="1800" b="1" i="1" smtClean="0">
                                <a:solidFill>
                                  <a:srgbClr val="002060"/>
                                </a:solidFill>
                                <a:latin typeface="Cambria Math" panose="02040503050406030204" pitchFamily="18" charset="0"/>
                                <a:ea typeface="Cambria Math" panose="02040503050406030204" pitchFamily="18" charset="0"/>
                              </a:rPr>
                            </m:ctrlPr>
                          </m:accPr>
                          <m:e>
                            <m:r>
                              <a:rPr lang="en-US" altLang="zh-CN" sz="1800" b="1" i="1" smtClean="0">
                                <a:solidFill>
                                  <a:srgbClr val="002060"/>
                                </a:solidFill>
                                <a:latin typeface="Cambria Math" panose="02040503050406030204" pitchFamily="18" charset="0"/>
                                <a:ea typeface="Cambria Math" panose="02040503050406030204" pitchFamily="18" charset="0"/>
                              </a:rPr>
                              <m:t>𝒆</m:t>
                            </m:r>
                          </m:e>
                        </m:acc>
                      </m:e>
                      <m:sub>
                        <m:r>
                          <a:rPr lang="en-US" altLang="zh-CN" sz="1800" b="1" i="1" dirty="0" smtClean="0">
                            <a:solidFill>
                              <a:srgbClr val="002060"/>
                            </a:solidFill>
                            <a:latin typeface="Cambria Math" panose="02040503050406030204" pitchFamily="18" charset="0"/>
                            <a:ea typeface="Cambria Math" panose="02040503050406030204" pitchFamily="18" charset="0"/>
                          </a:rPr>
                          <m:t>𝒚</m:t>
                        </m:r>
                      </m:sub>
                    </m:sSub>
                  </m:oMath>
                </a14:m>
                <a:endParaRPr lang="en-US" altLang="zh-CN" sz="1800"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可能改变粒子产生阈能？</a:t>
                </a:r>
                <a:endParaRPr lang="en-US" altLang="zh-CN" sz="1800"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endParaRPr lang="en-US" altLang="zh-CN" sz="1800"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确实可以产生大横向动量，不改变阈能</a:t>
                </a:r>
                <a:br>
                  <a:rPr lang="en-US" altLang="zh-CN" sz="1800" b="1" dirty="0">
                    <a:solidFill>
                      <a:srgbClr val="002060"/>
                    </a:solidFill>
                    <a:latin typeface="微软雅黑" panose="020B0503020204020204" charset="-122"/>
                    <a:ea typeface="微软雅黑" panose="020B0503020204020204" charset="-122"/>
                  </a:rPr>
                </a:br>
                <a:br>
                  <a:rPr lang="en-US" altLang="zh-CN" sz="1800" b="1" dirty="0">
                    <a:solidFill>
                      <a:srgbClr val="002060"/>
                    </a:solidFill>
                    <a:latin typeface="微软雅黑" panose="020B0503020204020204" charset="-122"/>
                    <a:ea typeface="微软雅黑" panose="020B0503020204020204" charset="-122"/>
                  </a:rPr>
                </a:br>
                <a:br>
                  <a:rPr lang="en-US" altLang="zh-CN" sz="1800" b="1" dirty="0">
                    <a:solidFill>
                      <a:srgbClr val="002060"/>
                    </a:solidFill>
                    <a:latin typeface="微软雅黑" panose="020B0503020204020204" charset="-122"/>
                    <a:ea typeface="微软雅黑" panose="020B0503020204020204" charset="-122"/>
                  </a:rPr>
                </a:br>
                <a:r>
                  <a:rPr lang="en-US" altLang="zh-CN" sz="1800" b="1" dirty="0">
                    <a:solidFill>
                      <a:srgbClr val="002060"/>
                    </a:solidFill>
                    <a:latin typeface="微软雅黑" panose="020B0503020204020204" charset="-122"/>
                    <a:ea typeface="微软雅黑" panose="020B0503020204020204" charset="-122"/>
                  </a:rPr>
                  <a:t>Phys. Rev. A 105, 013522 (2022)</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6350" y="775968"/>
                <a:ext cx="5256384" cy="5631409"/>
              </a:xfrm>
              <a:prstGeom prst="roundRect">
                <a:avLst>
                  <a:gd name="adj" fmla="val 10851"/>
                </a:avLst>
              </a:prstGeom>
              <a:blipFill>
                <a:blip r:embed="rId2"/>
                <a:stretch>
                  <a:fillRect/>
                </a:stretch>
              </a:blipFill>
              <a:ln>
                <a:noFill/>
              </a:ln>
            </p:spPr>
            <p:txBody>
              <a:bodyPr/>
              <a:lstStyle/>
              <a:p>
                <a:r>
                  <a:rPr lang="zh-CN" altLang="en-US">
                    <a:noFill/>
                  </a:rPr>
                  <a:t> </a:t>
                </a:r>
              </a:p>
            </p:txBody>
          </p:sp>
        </mc:Fallback>
      </mc:AlternateContent>
      <p:pic>
        <p:nvPicPr>
          <p:cNvPr id="5" name="图片 4"/>
          <p:cNvPicPr>
            <a:picLocks noChangeAspect="1"/>
          </p:cNvPicPr>
          <p:nvPr/>
        </p:nvPicPr>
        <p:blipFill>
          <a:blip r:embed="rId3" cstate="print"/>
          <a:stretch>
            <a:fillRect/>
          </a:stretch>
        </p:blipFill>
        <p:spPr>
          <a:xfrm>
            <a:off x="6350" y="-15240"/>
            <a:ext cx="556260" cy="556260"/>
          </a:xfrm>
          <a:prstGeom prst="rect">
            <a:avLst/>
          </a:prstGeom>
        </p:spPr>
      </p:pic>
      <p:pic>
        <p:nvPicPr>
          <p:cNvPr id="7" name="图片 6">
            <a:extLst>
              <a:ext uri="{FF2B5EF4-FFF2-40B4-BE49-F238E27FC236}">
                <a16:creationId xmlns:a16="http://schemas.microsoft.com/office/drawing/2014/main" id="{A0311556-56F0-0426-53AA-1BA545B1F2B1}"/>
              </a:ext>
            </a:extLst>
          </p:cNvPr>
          <p:cNvPicPr>
            <a:picLocks noChangeAspect="1"/>
          </p:cNvPicPr>
          <p:nvPr/>
        </p:nvPicPr>
        <p:blipFill>
          <a:blip r:embed="rId4"/>
          <a:stretch>
            <a:fillRect/>
          </a:stretch>
        </p:blipFill>
        <p:spPr>
          <a:xfrm>
            <a:off x="6193175" y="797071"/>
            <a:ext cx="1588610" cy="2540407"/>
          </a:xfrm>
          <a:prstGeom prst="rect">
            <a:avLst/>
          </a:prstGeom>
        </p:spPr>
      </p:pic>
      <p:pic>
        <p:nvPicPr>
          <p:cNvPr id="11" name="图片 10">
            <a:extLst>
              <a:ext uri="{FF2B5EF4-FFF2-40B4-BE49-F238E27FC236}">
                <a16:creationId xmlns:a16="http://schemas.microsoft.com/office/drawing/2014/main" id="{9EDC9BB7-DF42-E321-5586-1DF3FFCC5C96}"/>
              </a:ext>
            </a:extLst>
          </p:cNvPr>
          <p:cNvPicPr>
            <a:picLocks noChangeAspect="1"/>
          </p:cNvPicPr>
          <p:nvPr/>
        </p:nvPicPr>
        <p:blipFill>
          <a:blip r:embed="rId5"/>
          <a:stretch>
            <a:fillRect/>
          </a:stretch>
        </p:blipFill>
        <p:spPr>
          <a:xfrm>
            <a:off x="5386676" y="3940472"/>
            <a:ext cx="3757324" cy="2358934"/>
          </a:xfrm>
          <a:prstGeom prst="rect">
            <a:avLst/>
          </a:prstGeom>
        </p:spPr>
      </p:pic>
    </p:spTree>
    <p:extLst>
      <p:ext uri="{BB962C8B-B14F-4D97-AF65-F5344CB8AC3E}">
        <p14:creationId xmlns:p14="http://schemas.microsoft.com/office/powerpoint/2010/main" val="255277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815BECC2-59D2-41C6-CE9D-25667FE435DE}"/>
              </a:ext>
            </a:extLst>
          </p:cNvPr>
          <p:cNvPicPr>
            <a:picLocks noChangeAspect="1"/>
          </p:cNvPicPr>
          <p:nvPr/>
        </p:nvPicPr>
        <p:blipFill rotWithShape="1">
          <a:blip r:embed="rId2"/>
          <a:srcRect t="5509" b="8949"/>
          <a:stretch/>
        </p:blipFill>
        <p:spPr>
          <a:xfrm>
            <a:off x="3269473" y="2816233"/>
            <a:ext cx="5874527" cy="3012746"/>
          </a:xfrm>
          <a:prstGeom prst="rect">
            <a:avLst/>
          </a:prstGeom>
        </p:spPr>
      </p:pic>
      <p:grpSp>
        <p:nvGrpSpPr>
          <p:cNvPr id="53260" name="Group 227"/>
          <p:cNvGrpSpPr/>
          <p:nvPr/>
        </p:nvGrpSpPr>
        <p:grpSpPr bwMode="auto">
          <a:xfrm>
            <a:off x="-11113" y="-41910"/>
            <a:ext cx="9148763" cy="692150"/>
            <a:chOff x="-7" y="-10"/>
            <a:chExt cx="5763" cy="436"/>
          </a:xfrm>
        </p:grpSpPr>
        <p:sp>
          <p:nvSpPr>
            <p:cNvPr id="53263" name="Rectangle 228"/>
            <p:cNvSpPr>
              <a:spLocks noChangeArrowheads="1"/>
            </p:cNvSpPr>
            <p:nvPr/>
          </p:nvSpPr>
          <p:spPr bwMode="auto">
            <a:xfrm>
              <a:off x="-7" y="-10"/>
              <a:ext cx="5760" cy="436"/>
            </a:xfrm>
            <a:prstGeom prst="rect">
              <a:avLst/>
            </a:prstGeom>
            <a:gradFill rotWithShape="1">
              <a:gsLst>
                <a:gs pos="0">
                  <a:srgbClr val="BEF397"/>
                </a:gs>
                <a:gs pos="50000">
                  <a:srgbClr val="D5F6C0"/>
                </a:gs>
                <a:gs pos="100000">
                  <a:srgbClr val="EAFAE0"/>
                </a:gs>
              </a:gsLst>
              <a:lin ang="8100000" scaled="1"/>
            </a:gra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53264" name="Rectangle 229"/>
            <p:cNvSpPr>
              <a:spLocks noChangeArrowheads="1"/>
            </p:cNvSpPr>
            <p:nvPr/>
          </p:nvSpPr>
          <p:spPr bwMode="auto">
            <a:xfrm>
              <a:off x="-4" y="374"/>
              <a:ext cx="5760" cy="20"/>
            </a:xfrm>
            <a:prstGeom prst="rect">
              <a:avLst/>
            </a:prstGeom>
            <a:solidFill>
              <a:srgbClr val="00B050"/>
            </a:soli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24" name="Text Box 4"/>
            <p:cNvSpPr txBox="1">
              <a:spLocks noChangeArrowheads="1"/>
            </p:cNvSpPr>
            <p:nvPr/>
          </p:nvSpPr>
          <p:spPr bwMode="auto">
            <a:xfrm>
              <a:off x="431" y="64"/>
              <a:ext cx="5205" cy="268"/>
            </a:xfrm>
            <a:prstGeom prst="rect">
              <a:avLst/>
            </a:prstGeom>
            <a:noFill/>
            <a:ln>
              <a:noFill/>
            </a:ln>
            <a:effectLst>
              <a:outerShdw dist="35921" dir="2700000" algn="ctr" rotWithShape="0">
                <a:schemeClr val="bg2">
                  <a:alpha val="50000"/>
                </a:schemeClr>
              </a:outerShdw>
            </a:effectLst>
          </p:spPr>
          <p:txBody>
            <a:bodyPr wrap="square">
              <a:spAutoFit/>
            </a:bodyPr>
            <a:lstStyle>
              <a:lvl1pPr eaLnBrk="0" hangingPunct="0">
                <a:spcBef>
                  <a:spcPct val="20000"/>
                </a:spcBef>
                <a:buChar char="•"/>
                <a:defRPr kumimoji="1"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kumimoji="1"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kumimoji="1"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9pPr>
            </a:lstStyle>
            <a:p>
              <a:pPr algn="l" eaLnBrk="1" hangingPunct="1">
                <a:lnSpc>
                  <a:spcPct val="90000"/>
                </a:lnSpc>
                <a:spcBef>
                  <a:spcPct val="0"/>
                </a:spcBef>
                <a:buFontTx/>
                <a:buNone/>
                <a:defRPr/>
              </a:pPr>
              <a:r>
                <a:rPr lang="en-US" altLang="zh-CN" sz="2400" b="1" dirty="0">
                  <a:solidFill>
                    <a:srgbClr val="002060"/>
                  </a:solidFill>
                  <a:latin typeface="微软雅黑" panose="020B0503020204020204" charset="-122"/>
                  <a:ea typeface="微软雅黑" panose="020B0503020204020204" charset="-122"/>
                  <a:cs typeface="New Gulim"/>
                </a:rPr>
                <a:t>5.3 </a:t>
              </a:r>
              <a:r>
                <a:rPr lang="zh-CN" altLang="en-US" sz="2400" b="1" dirty="0">
                  <a:solidFill>
                    <a:srgbClr val="002060"/>
                  </a:solidFill>
                  <a:latin typeface="微软雅黑" panose="020B0503020204020204" charset="-122"/>
                  <a:ea typeface="微软雅黑" panose="020B0503020204020204" charset="-122"/>
                  <a:cs typeface="New Gulim"/>
                </a:rPr>
                <a:t>涡旋粒子探测核子内禀自旋</a:t>
              </a:r>
            </a:p>
          </p:txBody>
        </p:sp>
      </p:grpSp>
      <p:sp>
        <p:nvSpPr>
          <p:cNvPr id="4" name="内容占位符 3"/>
          <p:cNvSpPr>
            <a:spLocks noGrp="1"/>
          </p:cNvSpPr>
          <p:nvPr>
            <p:ph idx="1"/>
          </p:nvPr>
        </p:nvSpPr>
        <p:spPr>
          <a:xfrm>
            <a:off x="6349" y="775969"/>
            <a:ext cx="8907902" cy="1994801"/>
          </a:xfrm>
          <a:prstGeom prst="roundRect">
            <a:avLst>
              <a:gd name="adj" fmla="val 1085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457200" indent="-457200">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涡旋粒子提供了一种研究质子自旋的新工具</a:t>
            </a:r>
            <a:br>
              <a:rPr lang="en-US" altLang="zh-CN" sz="1800" b="1" dirty="0">
                <a:solidFill>
                  <a:srgbClr val="002060"/>
                </a:solidFill>
                <a:latin typeface="微软雅黑" panose="020B0503020204020204" charset="-122"/>
                <a:ea typeface="微软雅黑" panose="020B0503020204020204" charset="-122"/>
              </a:rPr>
            </a:br>
            <a:r>
              <a:rPr lang="en-US" altLang="zh-CN" sz="1200" b="1" dirty="0">
                <a:solidFill>
                  <a:srgbClr val="002060"/>
                </a:solidFill>
                <a:latin typeface="微软雅黑" panose="020B0503020204020204" charset="-122"/>
                <a:ea typeface="微软雅黑" panose="020B0503020204020204" charset="-122"/>
              </a:rPr>
              <a:t>PRL 124, 192001 (2020); PRD 101, 096010 (2020); PRD 101, 016007 (2020)</a:t>
            </a:r>
          </a:p>
        </p:txBody>
      </p:sp>
      <p:pic>
        <p:nvPicPr>
          <p:cNvPr id="5" name="图片 4"/>
          <p:cNvPicPr>
            <a:picLocks noChangeAspect="1"/>
          </p:cNvPicPr>
          <p:nvPr/>
        </p:nvPicPr>
        <p:blipFill>
          <a:blip r:embed="rId3" cstate="print"/>
          <a:stretch>
            <a:fillRect/>
          </a:stretch>
        </p:blipFill>
        <p:spPr>
          <a:xfrm>
            <a:off x="6350" y="-15240"/>
            <a:ext cx="556260" cy="556260"/>
          </a:xfrm>
          <a:prstGeom prst="rect">
            <a:avLst/>
          </a:prstGeom>
        </p:spPr>
      </p:pic>
      <p:pic>
        <p:nvPicPr>
          <p:cNvPr id="6" name="图片 5">
            <a:extLst>
              <a:ext uri="{FF2B5EF4-FFF2-40B4-BE49-F238E27FC236}">
                <a16:creationId xmlns:a16="http://schemas.microsoft.com/office/drawing/2014/main" id="{C940A8E2-27A9-3314-5193-510EC698AA26}"/>
              </a:ext>
            </a:extLst>
          </p:cNvPr>
          <p:cNvPicPr>
            <a:picLocks noChangeAspect="1"/>
          </p:cNvPicPr>
          <p:nvPr/>
        </p:nvPicPr>
        <p:blipFill>
          <a:blip r:embed="rId4"/>
          <a:stretch>
            <a:fillRect/>
          </a:stretch>
        </p:blipFill>
        <p:spPr>
          <a:xfrm>
            <a:off x="129718" y="3293586"/>
            <a:ext cx="3254576" cy="2058041"/>
          </a:xfrm>
          <a:prstGeom prst="rect">
            <a:avLst/>
          </a:prstGeom>
        </p:spPr>
      </p:pic>
    </p:spTree>
    <p:extLst>
      <p:ext uri="{BB962C8B-B14F-4D97-AF65-F5344CB8AC3E}">
        <p14:creationId xmlns:p14="http://schemas.microsoft.com/office/powerpoint/2010/main" val="369820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60" name="Group 227"/>
          <p:cNvGrpSpPr/>
          <p:nvPr/>
        </p:nvGrpSpPr>
        <p:grpSpPr bwMode="auto">
          <a:xfrm>
            <a:off x="-11113" y="-41910"/>
            <a:ext cx="9148763" cy="692150"/>
            <a:chOff x="-7" y="-10"/>
            <a:chExt cx="5763" cy="436"/>
          </a:xfrm>
        </p:grpSpPr>
        <p:sp>
          <p:nvSpPr>
            <p:cNvPr id="53263" name="Rectangle 228"/>
            <p:cNvSpPr>
              <a:spLocks noChangeArrowheads="1"/>
            </p:cNvSpPr>
            <p:nvPr/>
          </p:nvSpPr>
          <p:spPr bwMode="auto">
            <a:xfrm>
              <a:off x="-7" y="-10"/>
              <a:ext cx="5760" cy="436"/>
            </a:xfrm>
            <a:prstGeom prst="rect">
              <a:avLst/>
            </a:prstGeom>
            <a:gradFill rotWithShape="1">
              <a:gsLst>
                <a:gs pos="0">
                  <a:srgbClr val="BEF397"/>
                </a:gs>
                <a:gs pos="50000">
                  <a:srgbClr val="D5F6C0"/>
                </a:gs>
                <a:gs pos="100000">
                  <a:srgbClr val="EAFAE0"/>
                </a:gs>
              </a:gsLst>
              <a:lin ang="8100000" scaled="1"/>
            </a:gra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53264" name="Rectangle 229"/>
            <p:cNvSpPr>
              <a:spLocks noChangeArrowheads="1"/>
            </p:cNvSpPr>
            <p:nvPr/>
          </p:nvSpPr>
          <p:spPr bwMode="auto">
            <a:xfrm>
              <a:off x="-4" y="374"/>
              <a:ext cx="5760" cy="20"/>
            </a:xfrm>
            <a:prstGeom prst="rect">
              <a:avLst/>
            </a:prstGeom>
            <a:solidFill>
              <a:srgbClr val="00B050"/>
            </a:soli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24" name="Text Box 4"/>
            <p:cNvSpPr txBox="1">
              <a:spLocks noChangeArrowheads="1"/>
            </p:cNvSpPr>
            <p:nvPr/>
          </p:nvSpPr>
          <p:spPr bwMode="auto">
            <a:xfrm>
              <a:off x="431" y="64"/>
              <a:ext cx="5205" cy="268"/>
            </a:xfrm>
            <a:prstGeom prst="rect">
              <a:avLst/>
            </a:prstGeom>
            <a:noFill/>
            <a:ln>
              <a:noFill/>
            </a:ln>
            <a:effectLst>
              <a:outerShdw dist="35921" dir="2700000" algn="ctr" rotWithShape="0">
                <a:schemeClr val="bg2">
                  <a:alpha val="50000"/>
                </a:schemeClr>
              </a:outerShdw>
            </a:effectLst>
          </p:spPr>
          <p:txBody>
            <a:bodyPr wrap="square">
              <a:spAutoFit/>
            </a:bodyPr>
            <a:lstStyle>
              <a:lvl1pPr eaLnBrk="0" hangingPunct="0">
                <a:spcBef>
                  <a:spcPct val="20000"/>
                </a:spcBef>
                <a:buChar char="•"/>
                <a:defRPr kumimoji="1"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kumimoji="1"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kumimoji="1"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9pPr>
            </a:lstStyle>
            <a:p>
              <a:pPr algn="l" eaLnBrk="1" hangingPunct="1">
                <a:lnSpc>
                  <a:spcPct val="90000"/>
                </a:lnSpc>
                <a:spcBef>
                  <a:spcPct val="0"/>
                </a:spcBef>
                <a:buFontTx/>
                <a:buNone/>
                <a:defRPr/>
              </a:pPr>
              <a:r>
                <a:rPr lang="zh-CN" altLang="en-US" sz="2400" b="1" dirty="0">
                  <a:solidFill>
                    <a:srgbClr val="002060"/>
                  </a:solidFill>
                  <a:latin typeface="微软雅黑" panose="020B0503020204020204" charset="-122"/>
                  <a:ea typeface="微软雅黑" panose="020B0503020204020204" charset="-122"/>
                  <a:cs typeface="New Gulim"/>
                </a:rPr>
                <a:t>核子结构</a:t>
              </a:r>
            </a:p>
          </p:txBody>
        </p:sp>
      </p:grpSp>
      <p:sp>
        <p:nvSpPr>
          <p:cNvPr id="4" name="内容占位符 3"/>
          <p:cNvSpPr>
            <a:spLocks noGrp="1"/>
          </p:cNvSpPr>
          <p:nvPr>
            <p:ph idx="1"/>
          </p:nvPr>
        </p:nvSpPr>
        <p:spPr>
          <a:xfrm>
            <a:off x="6349" y="775968"/>
            <a:ext cx="7058871" cy="5440636"/>
          </a:xfrm>
          <a:prstGeom prst="roundRect">
            <a:avLst>
              <a:gd name="adj" fmla="val 1085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457200" indent="-457200">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卢瑟福散射</a:t>
            </a:r>
            <a:endParaRPr lang="en-US" altLang="zh-CN" sz="1800"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endParaRPr lang="en-US" altLang="zh-CN" sz="1800"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电子</a:t>
            </a:r>
            <a:r>
              <a:rPr lang="en-US" altLang="zh-CN" sz="1800" b="1" dirty="0">
                <a:solidFill>
                  <a:srgbClr val="002060"/>
                </a:solidFill>
                <a:latin typeface="微软雅黑" panose="020B0503020204020204" charset="-122"/>
                <a:ea typeface="微软雅黑" panose="020B0503020204020204" charset="-122"/>
              </a:rPr>
              <a:t>-</a:t>
            </a:r>
            <a:r>
              <a:rPr lang="zh-CN" altLang="en-US" sz="1800" b="1" dirty="0">
                <a:solidFill>
                  <a:srgbClr val="002060"/>
                </a:solidFill>
                <a:latin typeface="微软雅黑" panose="020B0503020204020204" charset="-122"/>
                <a:ea typeface="微软雅黑" panose="020B0503020204020204" charset="-122"/>
              </a:rPr>
              <a:t>核子散射 </a:t>
            </a:r>
            <a:r>
              <a:rPr lang="en-US" altLang="zh-CN" sz="1800" b="1" dirty="0">
                <a:solidFill>
                  <a:srgbClr val="002060"/>
                </a:solidFill>
                <a:latin typeface="微软雅黑" panose="020B0503020204020204" charset="-122"/>
                <a:ea typeface="微软雅黑" panose="020B0503020204020204" charset="-122"/>
              </a:rPr>
              <a:t>(DIS)</a:t>
            </a:r>
          </a:p>
          <a:p>
            <a:pPr marL="457200" indent="-457200">
              <a:lnSpc>
                <a:spcPct val="200000"/>
              </a:lnSpc>
              <a:spcBef>
                <a:spcPts val="0"/>
              </a:spcBef>
              <a:buFont typeface="Wingdings" panose="05000000000000000000" pitchFamily="2" charset="2"/>
              <a:buChar char="l"/>
            </a:pPr>
            <a:endParaRPr lang="en-US" altLang="zh-CN" sz="1800"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中微子</a:t>
            </a:r>
            <a:r>
              <a:rPr lang="en-US" altLang="zh-CN" sz="1800" b="1" dirty="0">
                <a:solidFill>
                  <a:srgbClr val="002060"/>
                </a:solidFill>
                <a:latin typeface="微软雅黑" panose="020B0503020204020204" charset="-122"/>
                <a:ea typeface="微软雅黑" panose="020B0503020204020204" charset="-122"/>
              </a:rPr>
              <a:t>-</a:t>
            </a:r>
            <a:r>
              <a:rPr lang="zh-CN" altLang="en-US" sz="1800" b="1" dirty="0">
                <a:solidFill>
                  <a:srgbClr val="002060"/>
                </a:solidFill>
                <a:latin typeface="微软雅黑" panose="020B0503020204020204" charset="-122"/>
                <a:ea typeface="微软雅黑" panose="020B0503020204020204" charset="-122"/>
              </a:rPr>
              <a:t>核子散射</a:t>
            </a:r>
            <a:endParaRPr lang="en-US" altLang="zh-CN" sz="1800"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endParaRPr lang="en-US" altLang="zh-CN" sz="1800"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r>
              <a:rPr lang="zh-CN" altLang="en-US" sz="1800" b="1" dirty="0">
                <a:solidFill>
                  <a:srgbClr val="0033CC"/>
                </a:solidFill>
                <a:latin typeface="微软雅黑" panose="020B0503020204020204" charset="-122"/>
                <a:ea typeface="微软雅黑" panose="020B0503020204020204" charset="-122"/>
              </a:rPr>
              <a:t>涡旋电子</a:t>
            </a:r>
            <a:r>
              <a:rPr lang="en-US" altLang="zh-CN" sz="1800" b="1" dirty="0">
                <a:solidFill>
                  <a:srgbClr val="0033CC"/>
                </a:solidFill>
                <a:latin typeface="微软雅黑" panose="020B0503020204020204" charset="-122"/>
                <a:ea typeface="微软雅黑" panose="020B0503020204020204" charset="-122"/>
              </a:rPr>
              <a:t>-</a:t>
            </a:r>
            <a:r>
              <a:rPr lang="zh-CN" altLang="en-US" sz="1800" b="1" dirty="0">
                <a:solidFill>
                  <a:srgbClr val="0033CC"/>
                </a:solidFill>
                <a:latin typeface="微软雅黑" panose="020B0503020204020204" charset="-122"/>
                <a:ea typeface="微软雅黑" panose="020B0503020204020204" charset="-122"/>
              </a:rPr>
              <a:t>核子散射</a:t>
            </a:r>
            <a:endParaRPr lang="en-US" altLang="zh-CN" sz="1800" b="1" dirty="0">
              <a:solidFill>
                <a:srgbClr val="0033CC"/>
              </a:solidFill>
              <a:latin typeface="微软雅黑" panose="020B0503020204020204" charset="-122"/>
              <a:ea typeface="微软雅黑" panose="020B0503020204020204" charset="-122"/>
            </a:endParaRPr>
          </a:p>
          <a:p>
            <a:pPr marL="0" indent="0">
              <a:lnSpc>
                <a:spcPct val="200000"/>
              </a:lnSpc>
              <a:spcBef>
                <a:spcPts val="0"/>
              </a:spcBef>
              <a:buNone/>
            </a:pPr>
            <a:endParaRPr lang="en-US" altLang="zh-CN" sz="1200" b="1" dirty="0">
              <a:solidFill>
                <a:srgbClr val="002060"/>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3" cstate="print"/>
          <a:stretch>
            <a:fillRect/>
          </a:stretch>
        </p:blipFill>
        <p:spPr>
          <a:xfrm>
            <a:off x="6350" y="-15240"/>
            <a:ext cx="556260" cy="556260"/>
          </a:xfrm>
          <a:prstGeom prst="rect">
            <a:avLst/>
          </a:prstGeom>
        </p:spPr>
      </p:pic>
      <p:pic>
        <p:nvPicPr>
          <p:cNvPr id="2" name="图片 1">
            <a:extLst>
              <a:ext uri="{FF2B5EF4-FFF2-40B4-BE49-F238E27FC236}">
                <a16:creationId xmlns:a16="http://schemas.microsoft.com/office/drawing/2014/main" id="{6B1E0A8D-8516-13E5-F52E-FBDDD19BC9CF}"/>
              </a:ext>
            </a:extLst>
          </p:cNvPr>
          <p:cNvPicPr>
            <a:picLocks noChangeAspect="1"/>
          </p:cNvPicPr>
          <p:nvPr/>
        </p:nvPicPr>
        <p:blipFill>
          <a:blip r:embed="rId4"/>
          <a:stretch>
            <a:fillRect/>
          </a:stretch>
        </p:blipFill>
        <p:spPr>
          <a:xfrm>
            <a:off x="4660880" y="1886561"/>
            <a:ext cx="2057400" cy="1609725"/>
          </a:xfrm>
          <a:prstGeom prst="rect">
            <a:avLst/>
          </a:prstGeom>
        </p:spPr>
      </p:pic>
      <p:pic>
        <p:nvPicPr>
          <p:cNvPr id="7" name="图片 6">
            <a:extLst>
              <a:ext uri="{FF2B5EF4-FFF2-40B4-BE49-F238E27FC236}">
                <a16:creationId xmlns:a16="http://schemas.microsoft.com/office/drawing/2014/main" id="{62B70F87-F6E5-285E-6421-38B8A0DF213C}"/>
              </a:ext>
            </a:extLst>
          </p:cNvPr>
          <p:cNvPicPr>
            <a:picLocks noChangeAspect="1"/>
          </p:cNvPicPr>
          <p:nvPr/>
        </p:nvPicPr>
        <p:blipFill>
          <a:blip r:embed="rId5"/>
          <a:stretch>
            <a:fillRect/>
          </a:stretch>
        </p:blipFill>
        <p:spPr>
          <a:xfrm>
            <a:off x="2256541" y="1018631"/>
            <a:ext cx="1680931" cy="1438589"/>
          </a:xfrm>
          <a:prstGeom prst="rect">
            <a:avLst/>
          </a:prstGeom>
        </p:spPr>
      </p:pic>
      <p:pic>
        <p:nvPicPr>
          <p:cNvPr id="9" name="图片 8">
            <a:extLst>
              <a:ext uri="{FF2B5EF4-FFF2-40B4-BE49-F238E27FC236}">
                <a16:creationId xmlns:a16="http://schemas.microsoft.com/office/drawing/2014/main" id="{C792F989-4F80-4361-C4B2-551621264680}"/>
              </a:ext>
            </a:extLst>
          </p:cNvPr>
          <p:cNvPicPr>
            <a:picLocks noChangeAspect="1"/>
          </p:cNvPicPr>
          <p:nvPr/>
        </p:nvPicPr>
        <p:blipFill>
          <a:blip r:embed="rId6"/>
          <a:stretch>
            <a:fillRect/>
          </a:stretch>
        </p:blipFill>
        <p:spPr>
          <a:xfrm>
            <a:off x="5689580" y="3575789"/>
            <a:ext cx="3172766" cy="1406839"/>
          </a:xfrm>
          <a:prstGeom prst="rect">
            <a:avLst/>
          </a:prstGeom>
        </p:spPr>
      </p:pic>
      <p:pic>
        <p:nvPicPr>
          <p:cNvPr id="10" name="图片 9">
            <a:extLst>
              <a:ext uri="{FF2B5EF4-FFF2-40B4-BE49-F238E27FC236}">
                <a16:creationId xmlns:a16="http://schemas.microsoft.com/office/drawing/2014/main" id="{60E1212A-AB5D-16C2-545E-887E20595CFF}"/>
              </a:ext>
            </a:extLst>
          </p:cNvPr>
          <p:cNvPicPr>
            <a:picLocks noChangeAspect="1"/>
          </p:cNvPicPr>
          <p:nvPr/>
        </p:nvPicPr>
        <p:blipFill>
          <a:blip r:embed="rId7"/>
          <a:stretch>
            <a:fillRect/>
          </a:stretch>
        </p:blipFill>
        <p:spPr>
          <a:xfrm>
            <a:off x="6332959" y="5283357"/>
            <a:ext cx="2799928" cy="1574643"/>
          </a:xfrm>
          <a:prstGeom prst="rect">
            <a:avLst/>
          </a:prstGeom>
        </p:spPr>
      </p:pic>
    </p:spTree>
    <p:extLst>
      <p:ext uri="{BB962C8B-B14F-4D97-AF65-F5344CB8AC3E}">
        <p14:creationId xmlns:p14="http://schemas.microsoft.com/office/powerpoint/2010/main" val="1177072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60" name="Group 227"/>
          <p:cNvGrpSpPr/>
          <p:nvPr/>
        </p:nvGrpSpPr>
        <p:grpSpPr bwMode="auto">
          <a:xfrm>
            <a:off x="-11113" y="-41910"/>
            <a:ext cx="9148763" cy="692150"/>
            <a:chOff x="-7" y="-10"/>
            <a:chExt cx="5763" cy="436"/>
          </a:xfrm>
        </p:grpSpPr>
        <p:sp>
          <p:nvSpPr>
            <p:cNvPr id="53263" name="Rectangle 228"/>
            <p:cNvSpPr>
              <a:spLocks noChangeArrowheads="1"/>
            </p:cNvSpPr>
            <p:nvPr/>
          </p:nvSpPr>
          <p:spPr bwMode="auto">
            <a:xfrm>
              <a:off x="-7" y="-10"/>
              <a:ext cx="5760" cy="436"/>
            </a:xfrm>
            <a:prstGeom prst="rect">
              <a:avLst/>
            </a:prstGeom>
            <a:gradFill rotWithShape="1">
              <a:gsLst>
                <a:gs pos="0">
                  <a:srgbClr val="BEF397"/>
                </a:gs>
                <a:gs pos="50000">
                  <a:srgbClr val="D5F6C0"/>
                </a:gs>
                <a:gs pos="100000">
                  <a:srgbClr val="EAFAE0"/>
                </a:gs>
              </a:gsLst>
              <a:lin ang="8100000" scaled="1"/>
            </a:gra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53264" name="Rectangle 229"/>
            <p:cNvSpPr>
              <a:spLocks noChangeArrowheads="1"/>
            </p:cNvSpPr>
            <p:nvPr/>
          </p:nvSpPr>
          <p:spPr bwMode="auto">
            <a:xfrm>
              <a:off x="-4" y="374"/>
              <a:ext cx="5760" cy="20"/>
            </a:xfrm>
            <a:prstGeom prst="rect">
              <a:avLst/>
            </a:prstGeom>
            <a:solidFill>
              <a:srgbClr val="00B050"/>
            </a:soli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24" name="Text Box 4"/>
            <p:cNvSpPr txBox="1">
              <a:spLocks noChangeArrowheads="1"/>
            </p:cNvSpPr>
            <p:nvPr/>
          </p:nvSpPr>
          <p:spPr bwMode="auto">
            <a:xfrm>
              <a:off x="431" y="64"/>
              <a:ext cx="5205" cy="268"/>
            </a:xfrm>
            <a:prstGeom prst="rect">
              <a:avLst/>
            </a:prstGeom>
            <a:noFill/>
            <a:ln>
              <a:noFill/>
            </a:ln>
            <a:effectLst>
              <a:outerShdw dist="35921" dir="2700000" algn="ctr" rotWithShape="0">
                <a:schemeClr val="bg2">
                  <a:alpha val="50000"/>
                </a:schemeClr>
              </a:outerShdw>
            </a:effectLst>
          </p:spPr>
          <p:txBody>
            <a:bodyPr wrap="square">
              <a:spAutoFit/>
            </a:bodyPr>
            <a:lstStyle>
              <a:lvl1pPr eaLnBrk="0" hangingPunct="0">
                <a:spcBef>
                  <a:spcPct val="20000"/>
                </a:spcBef>
                <a:buChar char="•"/>
                <a:defRPr kumimoji="1"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kumimoji="1"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kumimoji="1"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9pPr>
            </a:lstStyle>
            <a:p>
              <a:pPr algn="l" eaLnBrk="1" hangingPunct="1">
                <a:lnSpc>
                  <a:spcPct val="90000"/>
                </a:lnSpc>
                <a:spcBef>
                  <a:spcPct val="0"/>
                </a:spcBef>
                <a:buFontTx/>
                <a:buNone/>
                <a:defRPr/>
              </a:pPr>
              <a:r>
                <a:rPr lang="en-US" altLang="zh-CN" sz="2400" b="1" dirty="0">
                  <a:solidFill>
                    <a:srgbClr val="002060"/>
                  </a:solidFill>
                  <a:latin typeface="微软雅黑" panose="020B0503020204020204" charset="-122"/>
                  <a:ea typeface="微软雅黑" panose="020B0503020204020204" charset="-122"/>
                  <a:cs typeface="New Gulim"/>
                </a:rPr>
                <a:t>5.4 </a:t>
              </a:r>
              <a:r>
                <a:rPr lang="zh-CN" altLang="en-US" sz="2400" b="1" dirty="0">
                  <a:solidFill>
                    <a:srgbClr val="002060"/>
                  </a:solidFill>
                  <a:latin typeface="微软雅黑" panose="020B0503020204020204" charset="-122"/>
                  <a:ea typeface="微软雅黑" panose="020B0503020204020204" charset="-122"/>
                  <a:cs typeface="New Gulim"/>
                </a:rPr>
                <a:t>高能涡旋缪子</a:t>
              </a:r>
            </a:p>
          </p:txBody>
        </p:sp>
      </p:grpSp>
      <p:sp>
        <p:nvSpPr>
          <p:cNvPr id="4" name="内容占位符 3"/>
          <p:cNvSpPr>
            <a:spLocks noGrp="1"/>
          </p:cNvSpPr>
          <p:nvPr>
            <p:ph idx="1"/>
          </p:nvPr>
        </p:nvSpPr>
        <p:spPr>
          <a:xfrm>
            <a:off x="6350" y="775968"/>
            <a:ext cx="4874836" cy="5514341"/>
          </a:xfrm>
          <a:prstGeom prst="roundRect">
            <a:avLst>
              <a:gd name="adj" fmla="val 1085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457200" indent="-457200">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涡旋态的缪子可以有多种极化方式</a:t>
            </a:r>
            <a:endParaRPr lang="en-US" altLang="zh-CN" sz="1800"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endParaRPr lang="en-US" altLang="zh-CN" sz="1800"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固定观测角的电子能谱区分不同涡旋缪子的极化</a:t>
            </a:r>
            <a:endParaRPr lang="en-US" altLang="zh-CN" sz="1800"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endParaRPr lang="en-US" altLang="zh-CN" sz="1800" b="1" dirty="0">
              <a:solidFill>
                <a:srgbClr val="002060"/>
              </a:solidFill>
              <a:latin typeface="微软雅黑" panose="020B0503020204020204" charset="-122"/>
              <a:ea typeface="微软雅黑" panose="020B0503020204020204" charset="-122"/>
            </a:endParaRPr>
          </a:p>
          <a:p>
            <a:pPr marL="0" indent="0">
              <a:lnSpc>
                <a:spcPct val="200000"/>
              </a:lnSpc>
              <a:spcBef>
                <a:spcPts val="0"/>
              </a:spcBef>
              <a:buNone/>
            </a:pPr>
            <a:r>
              <a:rPr lang="en-US" altLang="zh-CN" sz="1800" b="1" dirty="0">
                <a:solidFill>
                  <a:srgbClr val="002060"/>
                </a:solidFill>
                <a:latin typeface="微软雅黑" panose="020B0503020204020204" charset="-122"/>
                <a:ea typeface="微软雅黑" panose="020B0503020204020204" charset="-122"/>
              </a:rPr>
              <a:t>      Phys. Rev. D 104 (2021) 036003</a:t>
            </a:r>
          </a:p>
        </p:txBody>
      </p:sp>
      <p:pic>
        <p:nvPicPr>
          <p:cNvPr id="5" name="图片 4"/>
          <p:cNvPicPr>
            <a:picLocks noChangeAspect="1"/>
          </p:cNvPicPr>
          <p:nvPr/>
        </p:nvPicPr>
        <p:blipFill>
          <a:blip r:embed="rId2" cstate="print"/>
          <a:stretch>
            <a:fillRect/>
          </a:stretch>
        </p:blipFill>
        <p:spPr>
          <a:xfrm>
            <a:off x="6350" y="-15240"/>
            <a:ext cx="556260" cy="556260"/>
          </a:xfrm>
          <a:prstGeom prst="rect">
            <a:avLst/>
          </a:prstGeom>
        </p:spPr>
      </p:pic>
      <p:pic>
        <p:nvPicPr>
          <p:cNvPr id="2" name="图片 1">
            <a:extLst>
              <a:ext uri="{FF2B5EF4-FFF2-40B4-BE49-F238E27FC236}">
                <a16:creationId xmlns:a16="http://schemas.microsoft.com/office/drawing/2014/main" id="{FF449819-EFDA-7F87-8A77-5586CD569014}"/>
              </a:ext>
            </a:extLst>
          </p:cNvPr>
          <p:cNvPicPr>
            <a:picLocks noChangeAspect="1"/>
          </p:cNvPicPr>
          <p:nvPr/>
        </p:nvPicPr>
        <p:blipFill>
          <a:blip r:embed="rId3"/>
          <a:stretch>
            <a:fillRect/>
          </a:stretch>
        </p:blipFill>
        <p:spPr>
          <a:xfrm>
            <a:off x="5013266" y="1635206"/>
            <a:ext cx="4119621" cy="1239561"/>
          </a:xfrm>
          <a:prstGeom prst="rect">
            <a:avLst/>
          </a:prstGeom>
        </p:spPr>
      </p:pic>
      <p:pic>
        <p:nvPicPr>
          <p:cNvPr id="3" name="图片 2">
            <a:extLst>
              <a:ext uri="{FF2B5EF4-FFF2-40B4-BE49-F238E27FC236}">
                <a16:creationId xmlns:a16="http://schemas.microsoft.com/office/drawing/2014/main" id="{C63EA608-10F1-8C05-7C85-345E618DB54E}"/>
              </a:ext>
            </a:extLst>
          </p:cNvPr>
          <p:cNvPicPr>
            <a:picLocks noChangeAspect="1"/>
          </p:cNvPicPr>
          <p:nvPr/>
        </p:nvPicPr>
        <p:blipFill>
          <a:blip r:embed="rId4"/>
          <a:stretch>
            <a:fillRect/>
          </a:stretch>
        </p:blipFill>
        <p:spPr>
          <a:xfrm>
            <a:off x="5013266" y="4137824"/>
            <a:ext cx="3933883" cy="2578627"/>
          </a:xfrm>
          <a:prstGeom prst="rect">
            <a:avLst/>
          </a:prstGeom>
        </p:spPr>
      </p:pic>
    </p:spTree>
    <p:extLst>
      <p:ext uri="{BB962C8B-B14F-4D97-AF65-F5344CB8AC3E}">
        <p14:creationId xmlns:p14="http://schemas.microsoft.com/office/powerpoint/2010/main" val="308824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7"/>
          <p:cNvGrpSpPr/>
          <p:nvPr/>
        </p:nvGrpSpPr>
        <p:grpSpPr bwMode="auto">
          <a:xfrm>
            <a:off x="-11113" y="-41910"/>
            <a:ext cx="9148763" cy="692150"/>
            <a:chOff x="-7" y="-10"/>
            <a:chExt cx="5763" cy="436"/>
          </a:xfrm>
        </p:grpSpPr>
        <p:sp>
          <p:nvSpPr>
            <p:cNvPr id="53263" name="Rectangle 228"/>
            <p:cNvSpPr>
              <a:spLocks noChangeArrowheads="1"/>
            </p:cNvSpPr>
            <p:nvPr/>
          </p:nvSpPr>
          <p:spPr bwMode="auto">
            <a:xfrm>
              <a:off x="-7" y="-10"/>
              <a:ext cx="5760" cy="436"/>
            </a:xfrm>
            <a:prstGeom prst="rect">
              <a:avLst/>
            </a:prstGeom>
            <a:gradFill rotWithShape="1">
              <a:gsLst>
                <a:gs pos="0">
                  <a:srgbClr val="BEF397"/>
                </a:gs>
                <a:gs pos="50000">
                  <a:srgbClr val="D5F6C0"/>
                </a:gs>
                <a:gs pos="100000">
                  <a:srgbClr val="EAFAE0"/>
                </a:gs>
              </a:gsLst>
              <a:lin ang="8100000" scaled="1"/>
            </a:gra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53264" name="Rectangle 229"/>
            <p:cNvSpPr>
              <a:spLocks noChangeArrowheads="1"/>
            </p:cNvSpPr>
            <p:nvPr/>
          </p:nvSpPr>
          <p:spPr bwMode="auto">
            <a:xfrm>
              <a:off x="-4" y="374"/>
              <a:ext cx="5760" cy="20"/>
            </a:xfrm>
            <a:prstGeom prst="rect">
              <a:avLst/>
            </a:prstGeom>
            <a:solidFill>
              <a:srgbClr val="00B050"/>
            </a:soli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24" name="Text Box 4"/>
            <p:cNvSpPr txBox="1">
              <a:spLocks noChangeArrowheads="1"/>
            </p:cNvSpPr>
            <p:nvPr/>
          </p:nvSpPr>
          <p:spPr bwMode="auto">
            <a:xfrm>
              <a:off x="431" y="64"/>
              <a:ext cx="2178" cy="267"/>
            </a:xfrm>
            <a:prstGeom prst="rect">
              <a:avLst/>
            </a:prstGeom>
            <a:noFill/>
            <a:ln>
              <a:noFill/>
            </a:ln>
            <a:effectLst>
              <a:outerShdw dist="35921" dir="2700000" algn="ctr" rotWithShape="0">
                <a:schemeClr val="bg2">
                  <a:alpha val="50000"/>
                </a:schemeClr>
              </a:outerShdw>
            </a:effectLst>
          </p:spPr>
          <p:txBody>
            <a:bodyPr wrap="square">
              <a:spAutoFit/>
            </a:bodyPr>
            <a:lstStyle>
              <a:lvl1pPr eaLnBrk="0" hangingPunct="0">
                <a:spcBef>
                  <a:spcPct val="20000"/>
                </a:spcBef>
                <a:buChar char="•"/>
                <a:defRPr kumimoji="1"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kumimoji="1"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kumimoji="1"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9pPr>
            </a:lstStyle>
            <a:p>
              <a:pPr algn="l" eaLnBrk="1" hangingPunct="1">
                <a:lnSpc>
                  <a:spcPct val="90000"/>
                </a:lnSpc>
                <a:spcBef>
                  <a:spcPct val="0"/>
                </a:spcBef>
                <a:buFontTx/>
                <a:buNone/>
                <a:defRPr/>
              </a:pPr>
              <a:endParaRPr lang="zh-CN" altLang="en-US" sz="2400" b="1" dirty="0">
                <a:solidFill>
                  <a:srgbClr val="002060"/>
                </a:solidFill>
                <a:latin typeface="微软雅黑" panose="020B0503020204020204" charset="-122"/>
                <a:ea typeface="微软雅黑" panose="020B0503020204020204" charset="-122"/>
                <a:cs typeface="New Gulim"/>
              </a:endParaRPr>
            </a:p>
          </p:txBody>
        </p:sp>
      </p:grpSp>
      <p:pic>
        <p:nvPicPr>
          <p:cNvPr id="5" name="图片 4"/>
          <p:cNvPicPr>
            <a:picLocks noChangeAspect="1"/>
          </p:cNvPicPr>
          <p:nvPr/>
        </p:nvPicPr>
        <p:blipFill>
          <a:blip r:embed="rId2" cstate="print"/>
          <a:stretch>
            <a:fillRect/>
          </a:stretch>
        </p:blipFill>
        <p:spPr>
          <a:xfrm>
            <a:off x="22210" y="-25703"/>
            <a:ext cx="556260" cy="556260"/>
          </a:xfrm>
          <a:prstGeom prst="rect">
            <a:avLst/>
          </a:prstGeom>
        </p:spPr>
      </p:pic>
      <p:sp>
        <p:nvSpPr>
          <p:cNvPr id="9" name="TextBox 8"/>
          <p:cNvSpPr txBox="1"/>
          <p:nvPr/>
        </p:nvSpPr>
        <p:spPr>
          <a:xfrm>
            <a:off x="683568" y="2780928"/>
            <a:ext cx="7416824" cy="830997"/>
          </a:xfrm>
          <a:prstGeom prst="rect">
            <a:avLst/>
          </a:prstGeom>
          <a:noFill/>
        </p:spPr>
        <p:txBody>
          <a:bodyPr wrap="square" rtlCol="0">
            <a:spAutoFit/>
          </a:bodyPr>
          <a:lstStyle/>
          <a:p>
            <a:pPr algn="ctr"/>
            <a:r>
              <a:rPr lang="zh-CN" altLang="en-US" sz="4800" b="1" dirty="0">
                <a:latin typeface="华文仿宋" pitchFamily="2" charset="-122"/>
                <a:ea typeface="华文仿宋" pitchFamily="2" charset="-122"/>
              </a:rPr>
              <a:t>谢     谢！</a:t>
            </a:r>
          </a:p>
        </p:txBody>
      </p:sp>
    </p:spTree>
    <p:extLst>
      <p:ext uri="{BB962C8B-B14F-4D97-AF65-F5344CB8AC3E}">
        <p14:creationId xmlns:p14="http://schemas.microsoft.com/office/powerpoint/2010/main" val="1146963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7"/>
          <p:cNvGrpSpPr/>
          <p:nvPr/>
        </p:nvGrpSpPr>
        <p:grpSpPr bwMode="auto">
          <a:xfrm>
            <a:off x="-11113" y="-41910"/>
            <a:ext cx="9148763" cy="692150"/>
            <a:chOff x="-7" y="-10"/>
            <a:chExt cx="5763" cy="436"/>
          </a:xfrm>
        </p:grpSpPr>
        <p:sp>
          <p:nvSpPr>
            <p:cNvPr id="53263" name="Rectangle 228"/>
            <p:cNvSpPr>
              <a:spLocks noChangeArrowheads="1"/>
            </p:cNvSpPr>
            <p:nvPr/>
          </p:nvSpPr>
          <p:spPr bwMode="auto">
            <a:xfrm>
              <a:off x="-7" y="-10"/>
              <a:ext cx="5760" cy="436"/>
            </a:xfrm>
            <a:prstGeom prst="rect">
              <a:avLst/>
            </a:prstGeom>
            <a:gradFill rotWithShape="1">
              <a:gsLst>
                <a:gs pos="0">
                  <a:srgbClr val="BEF397"/>
                </a:gs>
                <a:gs pos="50000">
                  <a:srgbClr val="D5F6C0"/>
                </a:gs>
                <a:gs pos="100000">
                  <a:srgbClr val="EAFAE0"/>
                </a:gs>
              </a:gsLst>
              <a:lin ang="8100000" scaled="1"/>
            </a:gra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53264" name="Rectangle 229"/>
            <p:cNvSpPr>
              <a:spLocks noChangeArrowheads="1"/>
            </p:cNvSpPr>
            <p:nvPr/>
          </p:nvSpPr>
          <p:spPr bwMode="auto">
            <a:xfrm>
              <a:off x="-4" y="374"/>
              <a:ext cx="5760" cy="20"/>
            </a:xfrm>
            <a:prstGeom prst="rect">
              <a:avLst/>
            </a:prstGeom>
            <a:solidFill>
              <a:srgbClr val="00B050"/>
            </a:soli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24" name="Text Box 4"/>
            <p:cNvSpPr txBox="1">
              <a:spLocks noChangeArrowheads="1"/>
            </p:cNvSpPr>
            <p:nvPr/>
          </p:nvSpPr>
          <p:spPr bwMode="auto">
            <a:xfrm>
              <a:off x="431" y="64"/>
              <a:ext cx="2178" cy="267"/>
            </a:xfrm>
            <a:prstGeom prst="rect">
              <a:avLst/>
            </a:prstGeom>
            <a:noFill/>
            <a:ln>
              <a:noFill/>
            </a:ln>
            <a:effectLst>
              <a:outerShdw dist="35921" dir="2700000" algn="ctr" rotWithShape="0">
                <a:schemeClr val="bg2">
                  <a:alpha val="50000"/>
                </a:schemeClr>
              </a:outerShdw>
            </a:effectLst>
          </p:spPr>
          <p:txBody>
            <a:bodyPr wrap="square">
              <a:spAutoFit/>
            </a:bodyPr>
            <a:lstStyle>
              <a:lvl1pPr eaLnBrk="0" hangingPunct="0">
                <a:spcBef>
                  <a:spcPct val="20000"/>
                </a:spcBef>
                <a:buChar char="•"/>
                <a:defRPr kumimoji="1"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kumimoji="1"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kumimoji="1"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9pPr>
            </a:lstStyle>
            <a:p>
              <a:pPr algn="l" eaLnBrk="1" hangingPunct="1">
                <a:lnSpc>
                  <a:spcPct val="90000"/>
                </a:lnSpc>
                <a:spcBef>
                  <a:spcPct val="0"/>
                </a:spcBef>
                <a:buFontTx/>
                <a:buNone/>
                <a:defRPr/>
              </a:pPr>
              <a:endParaRPr lang="zh-CN" altLang="en-US" sz="2400" b="1" dirty="0">
                <a:solidFill>
                  <a:srgbClr val="002060"/>
                </a:solidFill>
                <a:latin typeface="微软雅黑" panose="020B0503020204020204" charset="-122"/>
                <a:ea typeface="微软雅黑" panose="020B0503020204020204" charset="-122"/>
                <a:cs typeface="New Gulim"/>
              </a:endParaRPr>
            </a:p>
          </p:txBody>
        </p:sp>
      </p:grpSp>
      <p:pic>
        <p:nvPicPr>
          <p:cNvPr id="5" name="图片 4"/>
          <p:cNvPicPr>
            <a:picLocks noChangeAspect="1"/>
          </p:cNvPicPr>
          <p:nvPr/>
        </p:nvPicPr>
        <p:blipFill>
          <a:blip r:embed="rId2" cstate="print"/>
          <a:stretch>
            <a:fillRect/>
          </a:stretch>
        </p:blipFill>
        <p:spPr>
          <a:xfrm>
            <a:off x="22210" y="-25703"/>
            <a:ext cx="556260" cy="556260"/>
          </a:xfrm>
          <a:prstGeom prst="rect">
            <a:avLst/>
          </a:prstGeom>
        </p:spPr>
      </p:pic>
      <p:sp>
        <p:nvSpPr>
          <p:cNvPr id="9" name="TextBox 8"/>
          <p:cNvSpPr txBox="1"/>
          <p:nvPr/>
        </p:nvSpPr>
        <p:spPr>
          <a:xfrm>
            <a:off x="683568" y="2780928"/>
            <a:ext cx="7416824" cy="830997"/>
          </a:xfrm>
          <a:prstGeom prst="rect">
            <a:avLst/>
          </a:prstGeom>
          <a:noFill/>
        </p:spPr>
        <p:txBody>
          <a:bodyPr wrap="square" rtlCol="0">
            <a:spAutoFit/>
          </a:bodyPr>
          <a:lstStyle/>
          <a:p>
            <a:pPr algn="ctr"/>
            <a:r>
              <a:rPr lang="en-US" altLang="zh-CN" sz="4800" b="1" dirty="0">
                <a:latin typeface="华文仿宋" pitchFamily="2" charset="-122"/>
                <a:ea typeface="华文仿宋" pitchFamily="2" charset="-122"/>
              </a:rPr>
              <a:t>1</a:t>
            </a:r>
            <a:r>
              <a:rPr lang="zh-CN" altLang="en-US" sz="4800" b="1" dirty="0">
                <a:latin typeface="华文仿宋" pitchFamily="2" charset="-122"/>
                <a:ea typeface="华文仿宋" pitchFamily="2" charset="-122"/>
              </a:rPr>
              <a:t>、核结构与衰变理论研究</a:t>
            </a:r>
          </a:p>
        </p:txBody>
      </p:sp>
    </p:spTree>
    <p:extLst>
      <p:ext uri="{BB962C8B-B14F-4D97-AF65-F5344CB8AC3E}">
        <p14:creationId xmlns:p14="http://schemas.microsoft.com/office/powerpoint/2010/main" val="1436500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60" name="Group 227"/>
          <p:cNvGrpSpPr/>
          <p:nvPr/>
        </p:nvGrpSpPr>
        <p:grpSpPr bwMode="auto">
          <a:xfrm>
            <a:off x="-11113" y="-41910"/>
            <a:ext cx="9148763" cy="692150"/>
            <a:chOff x="-7" y="-10"/>
            <a:chExt cx="5763" cy="436"/>
          </a:xfrm>
        </p:grpSpPr>
        <p:sp>
          <p:nvSpPr>
            <p:cNvPr id="53263" name="Rectangle 228"/>
            <p:cNvSpPr>
              <a:spLocks noChangeArrowheads="1"/>
            </p:cNvSpPr>
            <p:nvPr/>
          </p:nvSpPr>
          <p:spPr bwMode="auto">
            <a:xfrm>
              <a:off x="-7" y="-10"/>
              <a:ext cx="5760" cy="436"/>
            </a:xfrm>
            <a:prstGeom prst="rect">
              <a:avLst/>
            </a:prstGeom>
            <a:gradFill rotWithShape="1">
              <a:gsLst>
                <a:gs pos="0">
                  <a:srgbClr val="BEF397"/>
                </a:gs>
                <a:gs pos="50000">
                  <a:srgbClr val="D5F6C0"/>
                </a:gs>
                <a:gs pos="100000">
                  <a:srgbClr val="EAFAE0"/>
                </a:gs>
              </a:gsLst>
              <a:lin ang="8100000" scaled="1"/>
            </a:gra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53264" name="Rectangle 229"/>
            <p:cNvSpPr>
              <a:spLocks noChangeArrowheads="1"/>
            </p:cNvSpPr>
            <p:nvPr/>
          </p:nvSpPr>
          <p:spPr bwMode="auto">
            <a:xfrm>
              <a:off x="-4" y="374"/>
              <a:ext cx="5760" cy="20"/>
            </a:xfrm>
            <a:prstGeom prst="rect">
              <a:avLst/>
            </a:prstGeom>
            <a:solidFill>
              <a:srgbClr val="00B050"/>
            </a:soli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24" name="Text Box 4"/>
            <p:cNvSpPr txBox="1">
              <a:spLocks noChangeArrowheads="1"/>
            </p:cNvSpPr>
            <p:nvPr/>
          </p:nvSpPr>
          <p:spPr bwMode="auto">
            <a:xfrm>
              <a:off x="431" y="64"/>
              <a:ext cx="5205" cy="268"/>
            </a:xfrm>
            <a:prstGeom prst="rect">
              <a:avLst/>
            </a:prstGeom>
            <a:noFill/>
            <a:ln>
              <a:noFill/>
            </a:ln>
            <a:effectLst>
              <a:outerShdw dist="35921" dir="2700000" algn="ctr" rotWithShape="0">
                <a:schemeClr val="bg2">
                  <a:alpha val="50000"/>
                </a:schemeClr>
              </a:outerShdw>
            </a:effectLst>
          </p:spPr>
          <p:txBody>
            <a:bodyPr wrap="square">
              <a:spAutoFit/>
            </a:bodyPr>
            <a:lstStyle>
              <a:lvl1pPr eaLnBrk="0" hangingPunct="0">
                <a:spcBef>
                  <a:spcPct val="20000"/>
                </a:spcBef>
                <a:buChar char="•"/>
                <a:defRPr kumimoji="1"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kumimoji="1"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kumimoji="1"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9pPr>
            </a:lstStyle>
            <a:p>
              <a:pPr algn="l" eaLnBrk="1" hangingPunct="1">
                <a:lnSpc>
                  <a:spcPct val="90000"/>
                </a:lnSpc>
                <a:spcBef>
                  <a:spcPct val="0"/>
                </a:spcBef>
                <a:buFontTx/>
                <a:buNone/>
                <a:defRPr/>
              </a:pPr>
              <a:r>
                <a:rPr lang="en-US" altLang="zh-CN" sz="2400" b="1" dirty="0">
                  <a:solidFill>
                    <a:srgbClr val="002060"/>
                  </a:solidFill>
                  <a:latin typeface="微软雅黑" panose="020B0503020204020204" charset="-122"/>
                  <a:ea typeface="微软雅黑" panose="020B0503020204020204" charset="-122"/>
                  <a:cs typeface="New Gulim"/>
                </a:rPr>
                <a:t>1.1 </a:t>
              </a:r>
              <a:r>
                <a:rPr lang="zh-CN" altLang="en-US" sz="2400" b="1" dirty="0">
                  <a:solidFill>
                    <a:srgbClr val="002060"/>
                  </a:solidFill>
                  <a:latin typeface="微软雅黑" panose="020B0503020204020204" charset="-122"/>
                  <a:ea typeface="微软雅黑" panose="020B0503020204020204" charset="-122"/>
                  <a:cs typeface="New Gulim"/>
                </a:rPr>
                <a:t>原子核衰变矩阵元 </a:t>
              </a:r>
              <a:r>
                <a:rPr lang="en-US" altLang="zh-CN" sz="2400" b="1" dirty="0">
                  <a:solidFill>
                    <a:srgbClr val="002060"/>
                  </a:solidFill>
                  <a:latin typeface="微软雅黑" panose="020B0503020204020204" charset="-122"/>
                  <a:ea typeface="微软雅黑" panose="020B0503020204020204" charset="-122"/>
                  <a:cs typeface="New Gulim"/>
                </a:rPr>
                <a:t>(</a:t>
              </a:r>
              <a:r>
                <a:rPr lang="en-US" altLang="zh-CN" sz="1800" b="1" dirty="0">
                  <a:solidFill>
                    <a:srgbClr val="002060"/>
                  </a:solidFill>
                  <a:latin typeface="微软雅黑" panose="020B0503020204020204" charset="-122"/>
                  <a:ea typeface="微软雅黑" panose="020B0503020204020204" charset="-122"/>
                  <a:cs typeface="New Gulim"/>
                </a:rPr>
                <a:t>Phys. Rev. Lett. 124, 232501 (2020)</a:t>
              </a:r>
              <a:r>
                <a:rPr lang="en-US" altLang="zh-CN" sz="2400" b="1" dirty="0">
                  <a:solidFill>
                    <a:srgbClr val="002060"/>
                  </a:solidFill>
                  <a:latin typeface="微软雅黑" panose="020B0503020204020204" charset="-122"/>
                  <a:ea typeface="微软雅黑" panose="020B0503020204020204" charset="-122"/>
                  <a:cs typeface="New Gulim"/>
                </a:rPr>
                <a:t>)</a:t>
              </a:r>
              <a:endParaRPr lang="zh-CN" altLang="en-US" sz="2400" b="1" dirty="0">
                <a:solidFill>
                  <a:srgbClr val="002060"/>
                </a:solidFill>
                <a:latin typeface="微软雅黑" panose="020B0503020204020204" charset="-122"/>
                <a:ea typeface="微软雅黑" panose="020B0503020204020204" charset="-122"/>
                <a:cs typeface="New Gulim"/>
              </a:endParaRPr>
            </a:p>
          </p:txBody>
        </p:sp>
      </p:grpSp>
      <p:pic>
        <p:nvPicPr>
          <p:cNvPr id="5" name="图片 4"/>
          <p:cNvPicPr>
            <a:picLocks noChangeAspect="1"/>
          </p:cNvPicPr>
          <p:nvPr/>
        </p:nvPicPr>
        <p:blipFill>
          <a:blip r:embed="rId2" cstate="print"/>
          <a:stretch>
            <a:fillRect/>
          </a:stretch>
        </p:blipFill>
        <p:spPr>
          <a:xfrm>
            <a:off x="6350" y="-15240"/>
            <a:ext cx="556260" cy="556260"/>
          </a:xfrm>
          <a:prstGeom prst="rect">
            <a:avLst/>
          </a:prstGeom>
        </p:spPr>
      </p:pic>
      <p:pic>
        <p:nvPicPr>
          <p:cNvPr id="8" name="图片 7">
            <a:extLst>
              <a:ext uri="{FF2B5EF4-FFF2-40B4-BE49-F238E27FC236}">
                <a16:creationId xmlns:a16="http://schemas.microsoft.com/office/drawing/2014/main" id="{6E9D5C25-5F79-0FF0-459F-49CEE413CDC0}"/>
              </a:ext>
            </a:extLst>
          </p:cNvPr>
          <p:cNvPicPr>
            <a:picLocks noChangeAspect="1"/>
          </p:cNvPicPr>
          <p:nvPr/>
        </p:nvPicPr>
        <p:blipFill>
          <a:blip r:embed="rId3"/>
          <a:stretch>
            <a:fillRect/>
          </a:stretch>
        </p:blipFill>
        <p:spPr>
          <a:xfrm>
            <a:off x="5118017" y="3778540"/>
            <a:ext cx="3895725" cy="2857500"/>
          </a:xfrm>
          <a:prstGeom prst="rect">
            <a:avLst/>
          </a:prstGeom>
        </p:spPr>
      </p:pic>
      <p:pic>
        <p:nvPicPr>
          <p:cNvPr id="10" name="图片 9">
            <a:extLst>
              <a:ext uri="{FF2B5EF4-FFF2-40B4-BE49-F238E27FC236}">
                <a16:creationId xmlns:a16="http://schemas.microsoft.com/office/drawing/2014/main" id="{FF685A45-654D-1B95-B355-09A41615AED8}"/>
              </a:ext>
            </a:extLst>
          </p:cNvPr>
          <p:cNvPicPr>
            <a:picLocks noChangeAspect="1"/>
          </p:cNvPicPr>
          <p:nvPr/>
        </p:nvPicPr>
        <p:blipFill>
          <a:blip r:embed="rId4"/>
          <a:stretch>
            <a:fillRect/>
          </a:stretch>
        </p:blipFill>
        <p:spPr>
          <a:xfrm>
            <a:off x="176726" y="3686354"/>
            <a:ext cx="4895571" cy="1520936"/>
          </a:xfrm>
          <a:prstGeom prst="rect">
            <a:avLst/>
          </a:prstGeom>
        </p:spPr>
      </p:pic>
      <p:pic>
        <p:nvPicPr>
          <p:cNvPr id="12" name="图片 11">
            <a:extLst>
              <a:ext uri="{FF2B5EF4-FFF2-40B4-BE49-F238E27FC236}">
                <a16:creationId xmlns:a16="http://schemas.microsoft.com/office/drawing/2014/main" id="{19D405F0-B2E0-F6E5-D6BB-C08253CF2618}"/>
              </a:ext>
            </a:extLst>
          </p:cNvPr>
          <p:cNvPicPr>
            <a:picLocks noChangeAspect="1"/>
          </p:cNvPicPr>
          <p:nvPr/>
        </p:nvPicPr>
        <p:blipFill>
          <a:blip r:embed="rId5"/>
          <a:stretch>
            <a:fillRect/>
          </a:stretch>
        </p:blipFill>
        <p:spPr>
          <a:xfrm>
            <a:off x="344623" y="5338371"/>
            <a:ext cx="4562810" cy="1520936"/>
          </a:xfrm>
          <a:prstGeom prst="rect">
            <a:avLst/>
          </a:prstGeom>
        </p:spPr>
      </p:pic>
      <p:sp>
        <p:nvSpPr>
          <p:cNvPr id="11" name="Rectangle 10">
            <a:extLst>
              <a:ext uri="{FF2B5EF4-FFF2-40B4-BE49-F238E27FC236}">
                <a16:creationId xmlns:a16="http://schemas.microsoft.com/office/drawing/2014/main" id="{10AE642E-8B1B-9345-9705-FAE3E34B0180}"/>
              </a:ext>
            </a:extLst>
          </p:cNvPr>
          <p:cNvSpPr/>
          <p:nvPr/>
        </p:nvSpPr>
        <p:spPr>
          <a:xfrm>
            <a:off x="284480" y="767715"/>
            <a:ext cx="4108817" cy="562783"/>
          </a:xfrm>
          <a:prstGeom prst="rect">
            <a:avLst/>
          </a:prstGeom>
        </p:spPr>
        <p:txBody>
          <a:bodyPr wrap="none">
            <a:spAutoFit/>
          </a:bodyPr>
          <a:lstStyle/>
          <a:p>
            <a:pPr>
              <a:lnSpc>
                <a:spcPct val="200000"/>
              </a:lnSpc>
              <a:spcBef>
                <a:spcPts val="0"/>
              </a:spcBef>
            </a:pPr>
            <a:r>
              <a:rPr lang="zh-CN" altLang="en-US" b="1" dirty="0">
                <a:solidFill>
                  <a:srgbClr val="002060"/>
                </a:solidFill>
                <a:latin typeface="微软雅黑" panose="020B0503020204020204" charset="-122"/>
                <a:ea typeface="微软雅黑" panose="020B0503020204020204" charset="-122"/>
              </a:rPr>
              <a:t>物理与天文学院尧江明教授及其合作者</a:t>
            </a:r>
            <a:endParaRPr lang="en-US" altLang="zh-CN" b="1" dirty="0">
              <a:solidFill>
                <a:srgbClr val="002060"/>
              </a:solidFill>
              <a:latin typeface="微软雅黑" panose="020B0503020204020204" charset="-122"/>
              <a:ea typeface="微软雅黑" panose="020B0503020204020204" charset="-122"/>
            </a:endParaRPr>
          </a:p>
        </p:txBody>
      </p:sp>
      <p:sp>
        <p:nvSpPr>
          <p:cNvPr id="2" name="Rectangle 1">
            <a:extLst>
              <a:ext uri="{FF2B5EF4-FFF2-40B4-BE49-F238E27FC236}">
                <a16:creationId xmlns:a16="http://schemas.microsoft.com/office/drawing/2014/main" id="{509C6F2C-DE6B-2B43-85A0-DA0D97C564E0}"/>
              </a:ext>
            </a:extLst>
          </p:cNvPr>
          <p:cNvSpPr/>
          <p:nvPr/>
        </p:nvSpPr>
        <p:spPr>
          <a:xfrm>
            <a:off x="6350" y="1330498"/>
            <a:ext cx="8604250" cy="2224776"/>
          </a:xfrm>
          <a:prstGeom prst="rect">
            <a:avLst/>
          </a:prstGeom>
        </p:spPr>
        <p:txBody>
          <a:bodyPr wrap="square">
            <a:spAutoFit/>
          </a:bodyPr>
          <a:lstStyle/>
          <a:p>
            <a:pPr marL="457200" indent="-457200">
              <a:lnSpc>
                <a:spcPct val="200000"/>
              </a:lnSpc>
              <a:spcBef>
                <a:spcPts val="0"/>
              </a:spcBef>
              <a:buFont typeface="Wingdings" panose="05000000000000000000" pitchFamily="2" charset="2"/>
              <a:buChar char="l"/>
            </a:pPr>
            <a:r>
              <a:rPr lang="zh-CN" altLang="en-US" b="1" dirty="0">
                <a:solidFill>
                  <a:srgbClr val="002060"/>
                </a:solidFill>
                <a:latin typeface="微软雅黑" panose="020B0503020204020204" charset="-122"/>
                <a:ea typeface="微软雅黑" panose="020B0503020204020204" charset="-122"/>
              </a:rPr>
              <a:t>发展了适用于形变原子核结构研究的多参考态有限密度相似重整化群方法。</a:t>
            </a:r>
            <a:endParaRPr lang="en-US" altLang="zh-CN"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r>
              <a:rPr lang="zh-CN" altLang="en-US" b="1" dirty="0">
                <a:latin typeface="微软雅黑" panose="020B0503020204020204" charset="-122"/>
                <a:ea typeface="微软雅黑" panose="020B0503020204020204" charset="-122"/>
              </a:rPr>
              <a:t>首次实现了无中微子双贝塔衰变候选原子核衰变矩阵元的第一性原理计算</a:t>
            </a:r>
            <a:r>
              <a:rPr lang="zh-CN" altLang="en-US" b="1" dirty="0">
                <a:solidFill>
                  <a:srgbClr val="002060"/>
                </a:solidFill>
                <a:latin typeface="微软雅黑" panose="020B0503020204020204" charset="-122"/>
                <a:ea typeface="微软雅黑" panose="020B0503020204020204" charset="-122"/>
              </a:rPr>
              <a:t>。</a:t>
            </a:r>
            <a:endParaRPr lang="en-US" altLang="zh-CN"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r>
              <a:rPr lang="zh-CN" altLang="en-US" b="1" dirty="0">
                <a:solidFill>
                  <a:srgbClr val="002060"/>
                </a:solidFill>
                <a:latin typeface="微软雅黑" panose="020B0503020204020204" charset="-122"/>
                <a:ea typeface="微软雅黑" panose="020B0503020204020204" charset="-122"/>
              </a:rPr>
              <a:t>该从头计算方法适用于中重形变原子核研究，包括实验上更感兴趣的无中微子双贝塔衰变候选原子核（如</a:t>
            </a:r>
            <a:r>
              <a:rPr lang="en-US" altLang="zh-CN" b="1" dirty="0">
                <a:solidFill>
                  <a:srgbClr val="002060"/>
                </a:solidFill>
                <a:latin typeface="微软雅黑" panose="020B0503020204020204" charset="-122"/>
                <a:ea typeface="微软雅黑" panose="020B0503020204020204" charset="-122"/>
              </a:rPr>
              <a:t>76Ge</a:t>
            </a:r>
            <a:r>
              <a:rPr lang="zh-CN" altLang="en-US" b="1" dirty="0">
                <a:solidFill>
                  <a:srgbClr val="002060"/>
                </a:solidFill>
                <a:latin typeface="微软雅黑" panose="020B0503020204020204" charset="-122"/>
                <a:ea typeface="微软雅黑" panose="020B0503020204020204" charset="-122"/>
              </a:rPr>
              <a:t>，</a:t>
            </a:r>
            <a:r>
              <a:rPr lang="en-US" altLang="zh-CN" b="1" dirty="0">
                <a:solidFill>
                  <a:srgbClr val="002060"/>
                </a:solidFill>
                <a:latin typeface="微软雅黑" panose="020B0503020204020204" charset="-122"/>
                <a:ea typeface="微软雅黑" panose="020B0503020204020204" charset="-122"/>
              </a:rPr>
              <a:t>136Xe</a:t>
            </a:r>
            <a:r>
              <a:rPr lang="zh-CN" altLang="en-US" b="1" dirty="0">
                <a:solidFill>
                  <a:srgbClr val="002060"/>
                </a:solidFill>
                <a:latin typeface="微软雅黑" panose="020B0503020204020204" charset="-122"/>
                <a:ea typeface="微软雅黑" panose="020B0503020204020204" charset="-122"/>
              </a:rPr>
              <a:t>）。</a:t>
            </a:r>
            <a:endParaRPr lang="en-US" altLang="zh-CN" b="1" dirty="0">
              <a:solidFill>
                <a:srgbClr val="002060"/>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594523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60" name="Group 227"/>
          <p:cNvGrpSpPr/>
          <p:nvPr/>
        </p:nvGrpSpPr>
        <p:grpSpPr bwMode="auto">
          <a:xfrm>
            <a:off x="-11113" y="-41910"/>
            <a:ext cx="9148763" cy="692150"/>
            <a:chOff x="-7" y="-10"/>
            <a:chExt cx="5763" cy="436"/>
          </a:xfrm>
        </p:grpSpPr>
        <p:sp>
          <p:nvSpPr>
            <p:cNvPr id="53263" name="Rectangle 228"/>
            <p:cNvSpPr>
              <a:spLocks noChangeArrowheads="1"/>
            </p:cNvSpPr>
            <p:nvPr/>
          </p:nvSpPr>
          <p:spPr bwMode="auto">
            <a:xfrm>
              <a:off x="-7" y="-10"/>
              <a:ext cx="5760" cy="436"/>
            </a:xfrm>
            <a:prstGeom prst="rect">
              <a:avLst/>
            </a:prstGeom>
            <a:gradFill rotWithShape="1">
              <a:gsLst>
                <a:gs pos="0">
                  <a:srgbClr val="BEF397"/>
                </a:gs>
                <a:gs pos="50000">
                  <a:srgbClr val="D5F6C0"/>
                </a:gs>
                <a:gs pos="100000">
                  <a:srgbClr val="EAFAE0"/>
                </a:gs>
              </a:gsLst>
              <a:lin ang="8100000" scaled="1"/>
            </a:gra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53264" name="Rectangle 229"/>
            <p:cNvSpPr>
              <a:spLocks noChangeArrowheads="1"/>
            </p:cNvSpPr>
            <p:nvPr/>
          </p:nvSpPr>
          <p:spPr bwMode="auto">
            <a:xfrm>
              <a:off x="-4" y="374"/>
              <a:ext cx="5760" cy="20"/>
            </a:xfrm>
            <a:prstGeom prst="rect">
              <a:avLst/>
            </a:prstGeom>
            <a:solidFill>
              <a:srgbClr val="00B050"/>
            </a:soli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24" name="Text Box 4"/>
            <p:cNvSpPr txBox="1">
              <a:spLocks noChangeArrowheads="1"/>
            </p:cNvSpPr>
            <p:nvPr/>
          </p:nvSpPr>
          <p:spPr bwMode="auto">
            <a:xfrm>
              <a:off x="431" y="64"/>
              <a:ext cx="5205" cy="268"/>
            </a:xfrm>
            <a:prstGeom prst="rect">
              <a:avLst/>
            </a:prstGeom>
            <a:noFill/>
            <a:ln>
              <a:noFill/>
            </a:ln>
            <a:effectLst>
              <a:outerShdw dist="35921" dir="2700000" algn="ctr" rotWithShape="0">
                <a:schemeClr val="bg2">
                  <a:alpha val="50000"/>
                </a:schemeClr>
              </a:outerShdw>
            </a:effectLst>
          </p:spPr>
          <p:txBody>
            <a:bodyPr wrap="square">
              <a:spAutoFit/>
            </a:bodyPr>
            <a:lstStyle>
              <a:lvl1pPr eaLnBrk="0" hangingPunct="0">
                <a:spcBef>
                  <a:spcPct val="20000"/>
                </a:spcBef>
                <a:buChar char="•"/>
                <a:defRPr kumimoji="1"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kumimoji="1"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kumimoji="1"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9pPr>
            </a:lstStyle>
            <a:p>
              <a:pPr algn="l" eaLnBrk="1" hangingPunct="1">
                <a:lnSpc>
                  <a:spcPct val="90000"/>
                </a:lnSpc>
                <a:spcBef>
                  <a:spcPct val="0"/>
                </a:spcBef>
                <a:buFontTx/>
                <a:buNone/>
                <a:defRPr/>
              </a:pPr>
              <a:r>
                <a:rPr lang="en-US" altLang="zh-CN" sz="2400" b="1" dirty="0">
                  <a:solidFill>
                    <a:srgbClr val="002060"/>
                  </a:solidFill>
                  <a:latin typeface="微软雅黑" panose="020B0503020204020204" charset="-122"/>
                  <a:ea typeface="微软雅黑" panose="020B0503020204020204" charset="-122"/>
                  <a:cs typeface="New Gulim"/>
                </a:rPr>
                <a:t>1.2 </a:t>
              </a:r>
              <a:r>
                <a:rPr lang="zh-CN" altLang="en-US" sz="2400" b="1" dirty="0">
                  <a:solidFill>
                    <a:srgbClr val="002060"/>
                  </a:solidFill>
                  <a:latin typeface="微软雅黑" panose="020B0503020204020204" charset="-122"/>
                  <a:ea typeface="微软雅黑" panose="020B0503020204020204" charset="-122"/>
                  <a:cs typeface="New Gulim"/>
                </a:rPr>
                <a:t>短程跃迁算符 </a:t>
              </a:r>
              <a:r>
                <a:rPr lang="en-US" altLang="zh-CN" sz="2400" b="1" dirty="0">
                  <a:solidFill>
                    <a:srgbClr val="002060"/>
                  </a:solidFill>
                  <a:latin typeface="微软雅黑" panose="020B0503020204020204" charset="-122"/>
                  <a:ea typeface="微软雅黑" panose="020B0503020204020204" charset="-122"/>
                  <a:cs typeface="New Gulim"/>
                </a:rPr>
                <a:t>(</a:t>
              </a:r>
              <a:r>
                <a:rPr lang="en-US" altLang="zh-CN" sz="1800" b="1" dirty="0">
                  <a:solidFill>
                    <a:srgbClr val="002060"/>
                  </a:solidFill>
                  <a:latin typeface="微软雅黑" panose="020B0503020204020204" charset="-122"/>
                  <a:ea typeface="微软雅黑" panose="020B0503020204020204" charset="-122"/>
                  <a:cs typeface="New Gulim"/>
                </a:rPr>
                <a:t>Phys. Rev. Lett. 127, 242502 (2021)</a:t>
              </a:r>
              <a:r>
                <a:rPr lang="en-US" altLang="zh-CN" sz="2400" b="1" dirty="0">
                  <a:solidFill>
                    <a:srgbClr val="002060"/>
                  </a:solidFill>
                  <a:latin typeface="微软雅黑" panose="020B0503020204020204" charset="-122"/>
                  <a:ea typeface="微软雅黑" panose="020B0503020204020204" charset="-122"/>
                  <a:cs typeface="New Gulim"/>
                </a:rPr>
                <a:t>)</a:t>
              </a:r>
              <a:endParaRPr lang="zh-CN" altLang="en-US" sz="2400" b="1" dirty="0">
                <a:solidFill>
                  <a:srgbClr val="002060"/>
                </a:solidFill>
                <a:latin typeface="微软雅黑" panose="020B0503020204020204" charset="-122"/>
                <a:ea typeface="微软雅黑" panose="020B0503020204020204" charset="-122"/>
                <a:cs typeface="New Gulim"/>
              </a:endParaRPr>
            </a:p>
          </p:txBody>
        </p:sp>
      </p:grpSp>
      <p:sp>
        <p:nvSpPr>
          <p:cNvPr id="4" name="内容占位符 3"/>
          <p:cNvSpPr>
            <a:spLocks noGrp="1"/>
          </p:cNvSpPr>
          <p:nvPr>
            <p:ph idx="1"/>
          </p:nvPr>
        </p:nvSpPr>
        <p:spPr>
          <a:xfrm>
            <a:off x="6350" y="1377305"/>
            <a:ext cx="9131300" cy="1897907"/>
          </a:xfrm>
          <a:prstGeom prst="roundRect">
            <a:avLst>
              <a:gd name="adj" fmla="val 1085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457200" indent="-457200">
              <a:lnSpc>
                <a:spcPct val="200000"/>
              </a:lnSpc>
              <a:spcBef>
                <a:spcPts val="0"/>
              </a:spcBef>
              <a:buFont typeface="Wingdings" panose="05000000000000000000" pitchFamily="2" charset="2"/>
              <a:buChar char="l"/>
            </a:pPr>
            <a:r>
              <a:rPr lang="zh-CN" altLang="x-none" sz="1800" b="1" dirty="0">
                <a:solidFill>
                  <a:srgbClr val="002060"/>
                </a:solidFill>
                <a:latin typeface="微软雅黑" panose="020B0503020204020204" charset="-122"/>
                <a:ea typeface="微软雅黑" panose="020B0503020204020204" charset="-122"/>
              </a:rPr>
              <a:t>确定</a:t>
            </a:r>
            <a:r>
              <a:rPr lang="zh-CN" altLang="en-US" sz="1800" b="1" dirty="0">
                <a:solidFill>
                  <a:srgbClr val="002060"/>
                </a:solidFill>
                <a:latin typeface="微软雅黑" panose="020B0503020204020204" charset="-122"/>
                <a:ea typeface="微软雅黑" panose="020B0503020204020204" charset="-122"/>
              </a:rPr>
              <a:t>了常用手征核力对应的无中微子双贝塔衰变短程跃迁算符的耦合常数。</a:t>
            </a:r>
            <a:endParaRPr lang="en-US" altLang="zh-CN" sz="1800"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揭示了该短程跃迁算符对无中微子双贝塔衰变过程具有明显的</a:t>
            </a:r>
            <a:r>
              <a:rPr lang="zh-CN" altLang="en-US" sz="1800" b="1" dirty="0">
                <a:solidFill>
                  <a:schemeClr val="tx1"/>
                </a:solidFill>
                <a:latin typeface="微软雅黑" panose="020B0503020204020204" charset="-122"/>
                <a:ea typeface="微软雅黑" panose="020B0503020204020204" charset="-122"/>
              </a:rPr>
              <a:t>增强作用</a:t>
            </a:r>
            <a:r>
              <a:rPr lang="zh-CN" altLang="en-US" sz="1800" b="1" dirty="0">
                <a:solidFill>
                  <a:srgbClr val="002060"/>
                </a:solidFill>
                <a:latin typeface="微软雅黑" panose="020B0503020204020204" charset="-122"/>
                <a:ea typeface="微软雅黑" panose="020B0503020204020204" charset="-122"/>
              </a:rPr>
              <a:t>。</a:t>
            </a:r>
            <a:endParaRPr lang="en-US" altLang="zh-CN" sz="1800"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研究结论为国内外吨量级探测装置相关实验提供理论参考。</a:t>
            </a:r>
            <a:endParaRPr lang="en-US" altLang="zh-CN" sz="1800" b="1" dirty="0">
              <a:solidFill>
                <a:srgbClr val="002060"/>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3" cstate="print"/>
          <a:stretch>
            <a:fillRect/>
          </a:stretch>
        </p:blipFill>
        <p:spPr>
          <a:xfrm>
            <a:off x="6350" y="-15240"/>
            <a:ext cx="556260" cy="556260"/>
          </a:xfrm>
          <a:prstGeom prst="rect">
            <a:avLst/>
          </a:prstGeom>
        </p:spPr>
      </p:pic>
      <p:pic>
        <p:nvPicPr>
          <p:cNvPr id="2" name="图片 1">
            <a:extLst>
              <a:ext uri="{FF2B5EF4-FFF2-40B4-BE49-F238E27FC236}">
                <a16:creationId xmlns:a16="http://schemas.microsoft.com/office/drawing/2014/main" id="{0F14C73E-34B6-14F0-592B-003A86B3317E}"/>
              </a:ext>
            </a:extLst>
          </p:cNvPr>
          <p:cNvPicPr>
            <a:picLocks noChangeAspect="1"/>
          </p:cNvPicPr>
          <p:nvPr/>
        </p:nvPicPr>
        <p:blipFill>
          <a:blip r:embed="rId4"/>
          <a:stretch>
            <a:fillRect/>
          </a:stretch>
        </p:blipFill>
        <p:spPr>
          <a:xfrm>
            <a:off x="562610" y="3782680"/>
            <a:ext cx="4510135" cy="1897907"/>
          </a:xfrm>
          <a:prstGeom prst="rect">
            <a:avLst/>
          </a:prstGeom>
        </p:spPr>
      </p:pic>
      <p:pic>
        <p:nvPicPr>
          <p:cNvPr id="6" name="图片 5">
            <a:extLst>
              <a:ext uri="{FF2B5EF4-FFF2-40B4-BE49-F238E27FC236}">
                <a16:creationId xmlns:a16="http://schemas.microsoft.com/office/drawing/2014/main" id="{92333DE8-1BC3-9768-42A5-7C31B8A6820C}"/>
              </a:ext>
            </a:extLst>
          </p:cNvPr>
          <p:cNvPicPr>
            <a:picLocks noChangeAspect="1"/>
          </p:cNvPicPr>
          <p:nvPr/>
        </p:nvPicPr>
        <p:blipFill>
          <a:blip r:embed="rId5"/>
          <a:stretch>
            <a:fillRect/>
          </a:stretch>
        </p:blipFill>
        <p:spPr>
          <a:xfrm>
            <a:off x="5429972" y="3412508"/>
            <a:ext cx="3264544" cy="3170193"/>
          </a:xfrm>
          <a:prstGeom prst="rect">
            <a:avLst/>
          </a:prstGeom>
        </p:spPr>
      </p:pic>
      <p:sp>
        <p:nvSpPr>
          <p:cNvPr id="10" name="Rectangle 9">
            <a:extLst>
              <a:ext uri="{FF2B5EF4-FFF2-40B4-BE49-F238E27FC236}">
                <a16:creationId xmlns:a16="http://schemas.microsoft.com/office/drawing/2014/main" id="{C1148E3A-FE57-8145-96A5-BC882C835366}"/>
              </a:ext>
            </a:extLst>
          </p:cNvPr>
          <p:cNvSpPr/>
          <p:nvPr/>
        </p:nvSpPr>
        <p:spPr>
          <a:xfrm>
            <a:off x="284480" y="767715"/>
            <a:ext cx="4108817" cy="562783"/>
          </a:xfrm>
          <a:prstGeom prst="rect">
            <a:avLst/>
          </a:prstGeom>
        </p:spPr>
        <p:txBody>
          <a:bodyPr wrap="none">
            <a:spAutoFit/>
          </a:bodyPr>
          <a:lstStyle/>
          <a:p>
            <a:pPr>
              <a:lnSpc>
                <a:spcPct val="200000"/>
              </a:lnSpc>
              <a:spcBef>
                <a:spcPts val="0"/>
              </a:spcBef>
            </a:pPr>
            <a:r>
              <a:rPr lang="zh-CN" altLang="en-US" b="1" dirty="0">
                <a:solidFill>
                  <a:srgbClr val="002060"/>
                </a:solidFill>
                <a:latin typeface="微软雅黑" panose="020B0503020204020204" charset="-122"/>
                <a:ea typeface="微软雅黑" panose="020B0503020204020204" charset="-122"/>
              </a:rPr>
              <a:t>物理与天文学院尧江明教授及其合作者</a:t>
            </a:r>
            <a:endParaRPr lang="en-US" altLang="zh-CN" b="1" dirty="0">
              <a:solidFill>
                <a:srgbClr val="002060"/>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63904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60" name="Group 227"/>
          <p:cNvGrpSpPr/>
          <p:nvPr/>
        </p:nvGrpSpPr>
        <p:grpSpPr bwMode="auto">
          <a:xfrm>
            <a:off x="-11113" y="-41910"/>
            <a:ext cx="9148763" cy="692150"/>
            <a:chOff x="-7" y="-10"/>
            <a:chExt cx="5763" cy="436"/>
          </a:xfrm>
        </p:grpSpPr>
        <p:sp>
          <p:nvSpPr>
            <p:cNvPr id="53263" name="Rectangle 228"/>
            <p:cNvSpPr>
              <a:spLocks noChangeArrowheads="1"/>
            </p:cNvSpPr>
            <p:nvPr/>
          </p:nvSpPr>
          <p:spPr bwMode="auto">
            <a:xfrm>
              <a:off x="-7" y="-10"/>
              <a:ext cx="5760" cy="436"/>
            </a:xfrm>
            <a:prstGeom prst="rect">
              <a:avLst/>
            </a:prstGeom>
            <a:gradFill rotWithShape="1">
              <a:gsLst>
                <a:gs pos="0">
                  <a:srgbClr val="BEF397"/>
                </a:gs>
                <a:gs pos="50000">
                  <a:srgbClr val="D5F6C0"/>
                </a:gs>
                <a:gs pos="100000">
                  <a:srgbClr val="EAFAE0"/>
                </a:gs>
              </a:gsLst>
              <a:lin ang="8100000" scaled="1"/>
            </a:gra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53264" name="Rectangle 229"/>
            <p:cNvSpPr>
              <a:spLocks noChangeArrowheads="1"/>
            </p:cNvSpPr>
            <p:nvPr/>
          </p:nvSpPr>
          <p:spPr bwMode="auto">
            <a:xfrm>
              <a:off x="-4" y="374"/>
              <a:ext cx="5760" cy="20"/>
            </a:xfrm>
            <a:prstGeom prst="rect">
              <a:avLst/>
            </a:prstGeom>
            <a:solidFill>
              <a:srgbClr val="00B050"/>
            </a:soli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24" name="Text Box 4"/>
            <p:cNvSpPr txBox="1">
              <a:spLocks noChangeArrowheads="1"/>
            </p:cNvSpPr>
            <p:nvPr/>
          </p:nvSpPr>
          <p:spPr bwMode="auto">
            <a:xfrm>
              <a:off x="431" y="64"/>
              <a:ext cx="5268" cy="268"/>
            </a:xfrm>
            <a:prstGeom prst="rect">
              <a:avLst/>
            </a:prstGeom>
            <a:noFill/>
            <a:ln>
              <a:noFill/>
            </a:ln>
            <a:effectLst>
              <a:outerShdw dist="35921" dir="2700000" algn="ctr" rotWithShape="0">
                <a:schemeClr val="bg2">
                  <a:alpha val="50000"/>
                </a:schemeClr>
              </a:outerShdw>
            </a:effectLst>
          </p:spPr>
          <p:txBody>
            <a:bodyPr wrap="square">
              <a:spAutoFit/>
            </a:bodyPr>
            <a:lstStyle>
              <a:lvl1pPr eaLnBrk="0" hangingPunct="0">
                <a:spcBef>
                  <a:spcPct val="20000"/>
                </a:spcBef>
                <a:buChar char="•"/>
                <a:defRPr kumimoji="1"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kumimoji="1"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kumimoji="1"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9pPr>
            </a:lstStyle>
            <a:p>
              <a:pPr algn="l" eaLnBrk="1" hangingPunct="1">
                <a:lnSpc>
                  <a:spcPct val="90000"/>
                </a:lnSpc>
                <a:spcBef>
                  <a:spcPct val="0"/>
                </a:spcBef>
                <a:buFontTx/>
                <a:buNone/>
                <a:defRPr/>
              </a:pPr>
              <a:r>
                <a:rPr lang="en-US" altLang="zh-CN" sz="2400" b="1" dirty="0">
                  <a:solidFill>
                    <a:srgbClr val="002060"/>
                  </a:solidFill>
                  <a:latin typeface="微软雅黑" panose="020B0503020204020204" charset="-122"/>
                  <a:ea typeface="微软雅黑" panose="020B0503020204020204" charset="-122"/>
                  <a:cs typeface="New Gulim"/>
                </a:rPr>
                <a:t>1.3 </a:t>
              </a:r>
              <a:r>
                <a:rPr lang="zh-CN" altLang="en-US" sz="2400" b="1" dirty="0">
                  <a:solidFill>
                    <a:srgbClr val="002060"/>
                  </a:solidFill>
                  <a:latin typeface="微软雅黑" panose="020B0503020204020204" charset="-122"/>
                  <a:ea typeface="微软雅黑" panose="020B0503020204020204" charset="-122"/>
                  <a:cs typeface="New Gulim"/>
                </a:rPr>
                <a:t>超越平均场方法 （</a:t>
              </a:r>
              <a:r>
                <a:rPr lang="en-US" altLang="zh-CN" sz="1800" b="1" dirty="0">
                  <a:solidFill>
                    <a:srgbClr val="002060"/>
                  </a:solidFill>
                  <a:latin typeface="微软雅黑" panose="020B0503020204020204" charset="-122"/>
                  <a:ea typeface="微软雅黑" panose="020B0503020204020204" charset="-122"/>
                  <a:cs typeface="New Gulim"/>
                </a:rPr>
                <a:t>Prog. Part. </a:t>
              </a:r>
              <a:r>
                <a:rPr lang="en-US" altLang="zh-CN" sz="1800" b="1" dirty="0" err="1">
                  <a:solidFill>
                    <a:srgbClr val="002060"/>
                  </a:solidFill>
                  <a:latin typeface="微软雅黑" panose="020B0503020204020204" charset="-122"/>
                  <a:ea typeface="微软雅黑" panose="020B0503020204020204" charset="-122"/>
                  <a:cs typeface="New Gulim"/>
                </a:rPr>
                <a:t>Nucl</a:t>
              </a:r>
              <a:r>
                <a:rPr lang="en-US" altLang="zh-CN" sz="1800" b="1" dirty="0">
                  <a:solidFill>
                    <a:srgbClr val="002060"/>
                  </a:solidFill>
                  <a:latin typeface="微软雅黑" panose="020B0503020204020204" charset="-122"/>
                  <a:ea typeface="微软雅黑" panose="020B0503020204020204" charset="-122"/>
                  <a:cs typeface="New Gulim"/>
                </a:rPr>
                <a:t>. Phys. 126, 103965(2022)</a:t>
              </a:r>
              <a:r>
                <a:rPr lang="zh-CN" altLang="en-US" sz="2400" b="1" dirty="0">
                  <a:solidFill>
                    <a:srgbClr val="002060"/>
                  </a:solidFill>
                  <a:latin typeface="微软雅黑" panose="020B0503020204020204" charset="-122"/>
                  <a:ea typeface="微软雅黑" panose="020B0503020204020204" charset="-122"/>
                  <a:cs typeface="New Gulim"/>
                </a:rPr>
                <a:t>）</a:t>
              </a:r>
              <a:r>
                <a:rPr lang="en-US" altLang="zh-CN" sz="2400" b="1" dirty="0">
                  <a:solidFill>
                    <a:srgbClr val="002060"/>
                  </a:solidFill>
                  <a:latin typeface="微软雅黑" panose="020B0503020204020204" charset="-122"/>
                  <a:ea typeface="微软雅黑" panose="020B0503020204020204" charset="-122"/>
                  <a:cs typeface="New Gulim"/>
                </a:rPr>
                <a:t> </a:t>
              </a:r>
              <a:endParaRPr lang="zh-CN" altLang="en-US" sz="2400" b="1" dirty="0">
                <a:solidFill>
                  <a:srgbClr val="002060"/>
                </a:solidFill>
                <a:latin typeface="微软雅黑" panose="020B0503020204020204" charset="-122"/>
                <a:ea typeface="微软雅黑" panose="020B0503020204020204" charset="-122"/>
                <a:cs typeface="New Gulim"/>
              </a:endParaRPr>
            </a:p>
          </p:txBody>
        </p:sp>
      </p:grpSp>
      <p:sp>
        <p:nvSpPr>
          <p:cNvPr id="4" name="内容占位符 3"/>
          <p:cNvSpPr>
            <a:spLocks noGrp="1"/>
          </p:cNvSpPr>
          <p:nvPr>
            <p:ph idx="1"/>
          </p:nvPr>
        </p:nvSpPr>
        <p:spPr>
          <a:xfrm>
            <a:off x="12700" y="1447973"/>
            <a:ext cx="8475980" cy="1866575"/>
          </a:xfrm>
          <a:prstGeom prst="roundRect">
            <a:avLst>
              <a:gd name="adj" fmla="val 1085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457200" indent="-457200">
              <a:lnSpc>
                <a:spcPct val="200000"/>
              </a:lnSpc>
              <a:spcBef>
                <a:spcPts val="0"/>
              </a:spcBef>
              <a:buFont typeface="Wingdings" panose="05000000000000000000" pitchFamily="2" charset="2"/>
              <a:buChar char="l"/>
            </a:pPr>
            <a:r>
              <a:rPr lang="zh-CN" altLang="en-US" sz="1600" b="1" dirty="0">
                <a:solidFill>
                  <a:srgbClr val="002060"/>
                </a:solidFill>
                <a:latin typeface="微软雅黑" panose="020B0503020204020204" charset="-122"/>
                <a:ea typeface="微软雅黑" panose="020B0503020204020204" charset="-122"/>
              </a:rPr>
              <a:t>发展了多参考态协变密度泛函理论，研究了相对论效应、短程耦合效应以及原子核形变等因素对无中微子双贝塔衰变核矩阵元的影响。</a:t>
            </a:r>
            <a:endParaRPr lang="en-US" altLang="zh-CN" sz="1600"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r>
              <a:rPr lang="zh-CN" altLang="en-US" sz="1600" b="1" dirty="0">
                <a:solidFill>
                  <a:srgbClr val="002060"/>
                </a:solidFill>
                <a:latin typeface="微软雅黑" panose="020B0503020204020204" charset="-122"/>
                <a:ea typeface="微软雅黑" panose="020B0503020204020204" charset="-122"/>
              </a:rPr>
              <a:t>受邀撰写无中微子双贝塔衰变相关的理论综述论文，详细阐述了不同原子核理论模型预言核矩阵元的差异性以及轴矢耦合常数的不确定性对提取中微子有效质量的影响。</a:t>
            </a:r>
            <a:endParaRPr lang="en-US" altLang="zh-CN" sz="1600" b="1" dirty="0">
              <a:solidFill>
                <a:srgbClr val="002060"/>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2" cstate="print"/>
          <a:stretch>
            <a:fillRect/>
          </a:stretch>
        </p:blipFill>
        <p:spPr>
          <a:xfrm>
            <a:off x="6350" y="-15240"/>
            <a:ext cx="556260" cy="556260"/>
          </a:xfrm>
          <a:prstGeom prst="rect">
            <a:avLst/>
          </a:prstGeom>
        </p:spPr>
      </p:pic>
      <p:pic>
        <p:nvPicPr>
          <p:cNvPr id="8" name="图片 7">
            <a:extLst>
              <a:ext uri="{FF2B5EF4-FFF2-40B4-BE49-F238E27FC236}">
                <a16:creationId xmlns:a16="http://schemas.microsoft.com/office/drawing/2014/main" id="{717E6E8A-BAFE-0F8C-C351-33410F2D926A}"/>
              </a:ext>
            </a:extLst>
          </p:cNvPr>
          <p:cNvPicPr>
            <a:picLocks noChangeAspect="1"/>
          </p:cNvPicPr>
          <p:nvPr/>
        </p:nvPicPr>
        <p:blipFill>
          <a:blip r:embed="rId3"/>
          <a:stretch>
            <a:fillRect/>
          </a:stretch>
        </p:blipFill>
        <p:spPr>
          <a:xfrm>
            <a:off x="330407" y="3668877"/>
            <a:ext cx="4906488" cy="2621433"/>
          </a:xfrm>
          <a:prstGeom prst="rect">
            <a:avLst/>
          </a:prstGeom>
        </p:spPr>
      </p:pic>
      <p:pic>
        <p:nvPicPr>
          <p:cNvPr id="2" name="图片 1">
            <a:extLst>
              <a:ext uri="{FF2B5EF4-FFF2-40B4-BE49-F238E27FC236}">
                <a16:creationId xmlns:a16="http://schemas.microsoft.com/office/drawing/2014/main" id="{84B97F1F-8CEA-5E4A-27CA-1522F671E50E}"/>
              </a:ext>
            </a:extLst>
          </p:cNvPr>
          <p:cNvPicPr>
            <a:picLocks noChangeAspect="1"/>
          </p:cNvPicPr>
          <p:nvPr/>
        </p:nvPicPr>
        <p:blipFill>
          <a:blip r:embed="rId4"/>
          <a:stretch>
            <a:fillRect/>
          </a:stretch>
        </p:blipFill>
        <p:spPr>
          <a:xfrm>
            <a:off x="5236895" y="3770689"/>
            <a:ext cx="3810267" cy="2519621"/>
          </a:xfrm>
          <a:prstGeom prst="rect">
            <a:avLst/>
          </a:prstGeom>
        </p:spPr>
      </p:pic>
      <p:sp>
        <p:nvSpPr>
          <p:cNvPr id="10" name="Rectangle 9">
            <a:extLst>
              <a:ext uri="{FF2B5EF4-FFF2-40B4-BE49-F238E27FC236}">
                <a16:creationId xmlns:a16="http://schemas.microsoft.com/office/drawing/2014/main" id="{BB1C394C-4383-A048-9BAD-0688236D3F22}"/>
              </a:ext>
            </a:extLst>
          </p:cNvPr>
          <p:cNvSpPr/>
          <p:nvPr/>
        </p:nvSpPr>
        <p:spPr>
          <a:xfrm>
            <a:off x="284480" y="767715"/>
            <a:ext cx="4108817" cy="562783"/>
          </a:xfrm>
          <a:prstGeom prst="rect">
            <a:avLst/>
          </a:prstGeom>
        </p:spPr>
        <p:txBody>
          <a:bodyPr wrap="none">
            <a:spAutoFit/>
          </a:bodyPr>
          <a:lstStyle/>
          <a:p>
            <a:pPr>
              <a:lnSpc>
                <a:spcPct val="200000"/>
              </a:lnSpc>
              <a:spcBef>
                <a:spcPts val="0"/>
              </a:spcBef>
            </a:pPr>
            <a:r>
              <a:rPr lang="zh-CN" altLang="en-US" b="1" dirty="0">
                <a:solidFill>
                  <a:srgbClr val="002060"/>
                </a:solidFill>
                <a:latin typeface="微软雅黑" panose="020B0503020204020204" charset="-122"/>
                <a:ea typeface="微软雅黑" panose="020B0503020204020204" charset="-122"/>
              </a:rPr>
              <a:t>物理与天文学院尧江明教授及其合作者</a:t>
            </a:r>
            <a:endParaRPr lang="en-US" altLang="zh-CN" b="1" dirty="0">
              <a:solidFill>
                <a:srgbClr val="002060"/>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31886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60" name="Group 227"/>
          <p:cNvGrpSpPr/>
          <p:nvPr/>
        </p:nvGrpSpPr>
        <p:grpSpPr bwMode="auto">
          <a:xfrm>
            <a:off x="-11113" y="-41910"/>
            <a:ext cx="9148763" cy="692150"/>
            <a:chOff x="-7" y="-10"/>
            <a:chExt cx="5763" cy="436"/>
          </a:xfrm>
        </p:grpSpPr>
        <p:sp>
          <p:nvSpPr>
            <p:cNvPr id="53263" name="Rectangle 228"/>
            <p:cNvSpPr>
              <a:spLocks noChangeArrowheads="1"/>
            </p:cNvSpPr>
            <p:nvPr/>
          </p:nvSpPr>
          <p:spPr bwMode="auto">
            <a:xfrm>
              <a:off x="-7" y="-10"/>
              <a:ext cx="5760" cy="436"/>
            </a:xfrm>
            <a:prstGeom prst="rect">
              <a:avLst/>
            </a:prstGeom>
            <a:gradFill rotWithShape="1">
              <a:gsLst>
                <a:gs pos="0">
                  <a:srgbClr val="BEF397"/>
                </a:gs>
                <a:gs pos="50000">
                  <a:srgbClr val="D5F6C0"/>
                </a:gs>
                <a:gs pos="100000">
                  <a:srgbClr val="EAFAE0"/>
                </a:gs>
              </a:gsLst>
              <a:lin ang="8100000" scaled="1"/>
            </a:gra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53264" name="Rectangle 229"/>
            <p:cNvSpPr>
              <a:spLocks noChangeArrowheads="1"/>
            </p:cNvSpPr>
            <p:nvPr/>
          </p:nvSpPr>
          <p:spPr bwMode="auto">
            <a:xfrm>
              <a:off x="-4" y="374"/>
              <a:ext cx="5760" cy="20"/>
            </a:xfrm>
            <a:prstGeom prst="rect">
              <a:avLst/>
            </a:prstGeom>
            <a:solidFill>
              <a:srgbClr val="00B050"/>
            </a:soli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24" name="Text Box 4"/>
            <p:cNvSpPr txBox="1">
              <a:spLocks noChangeArrowheads="1"/>
            </p:cNvSpPr>
            <p:nvPr/>
          </p:nvSpPr>
          <p:spPr bwMode="auto">
            <a:xfrm>
              <a:off x="431" y="64"/>
              <a:ext cx="5205" cy="268"/>
            </a:xfrm>
            <a:prstGeom prst="rect">
              <a:avLst/>
            </a:prstGeom>
            <a:noFill/>
            <a:ln>
              <a:noFill/>
            </a:ln>
            <a:effectLst>
              <a:outerShdw dist="35921" dir="2700000" algn="ctr" rotWithShape="0">
                <a:schemeClr val="bg2">
                  <a:alpha val="50000"/>
                </a:schemeClr>
              </a:outerShdw>
            </a:effectLst>
          </p:spPr>
          <p:txBody>
            <a:bodyPr wrap="square">
              <a:spAutoFit/>
            </a:bodyPr>
            <a:lstStyle>
              <a:lvl1pPr eaLnBrk="0" hangingPunct="0">
                <a:spcBef>
                  <a:spcPct val="20000"/>
                </a:spcBef>
                <a:buChar char="•"/>
                <a:defRPr kumimoji="1"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kumimoji="1"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kumimoji="1"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9pPr>
            </a:lstStyle>
            <a:p>
              <a:pPr algn="l" eaLnBrk="1" hangingPunct="1">
                <a:lnSpc>
                  <a:spcPct val="90000"/>
                </a:lnSpc>
                <a:spcBef>
                  <a:spcPct val="0"/>
                </a:spcBef>
                <a:buFontTx/>
                <a:buNone/>
                <a:defRPr/>
              </a:pPr>
              <a:r>
                <a:rPr lang="en-US" altLang="zh-CN" sz="2400" b="1" dirty="0">
                  <a:solidFill>
                    <a:srgbClr val="002060"/>
                  </a:solidFill>
                  <a:latin typeface="微软雅黑" panose="020B0503020204020204" charset="-122"/>
                  <a:ea typeface="微软雅黑" panose="020B0503020204020204" charset="-122"/>
                  <a:cs typeface="New Gulim"/>
                </a:rPr>
                <a:t>1.4 </a:t>
              </a:r>
              <a:r>
                <a:rPr lang="zh-CN" altLang="en-US" sz="2400" b="1" dirty="0">
                  <a:solidFill>
                    <a:srgbClr val="002060"/>
                  </a:solidFill>
                  <a:latin typeface="微软雅黑" panose="020B0503020204020204" charset="-122"/>
                  <a:ea typeface="微软雅黑" panose="020B0503020204020204" charset="-122"/>
                  <a:cs typeface="New Gulim"/>
                </a:rPr>
                <a:t>微扰量子蒙卡方法 </a:t>
              </a:r>
              <a:r>
                <a:rPr lang="en-US" altLang="zh-CN" sz="2400" b="1" dirty="0">
                  <a:solidFill>
                    <a:srgbClr val="002060"/>
                  </a:solidFill>
                  <a:latin typeface="微软雅黑" panose="020B0503020204020204" charset="-122"/>
                  <a:ea typeface="微软雅黑" panose="020B0503020204020204" charset="-122"/>
                  <a:cs typeface="New Gulim"/>
                </a:rPr>
                <a:t>(</a:t>
              </a:r>
              <a:r>
                <a:rPr lang="en-US" altLang="zh-CN" sz="1800" b="1" dirty="0">
                  <a:solidFill>
                    <a:srgbClr val="002060"/>
                  </a:solidFill>
                  <a:latin typeface="微软雅黑" panose="020B0503020204020204" charset="-122"/>
                  <a:ea typeface="微软雅黑" panose="020B0503020204020204" charset="-122"/>
                  <a:cs typeface="New Gulim"/>
                </a:rPr>
                <a:t>Phys. Rev. Lett. 128, 242501 (2022)</a:t>
              </a:r>
              <a:r>
                <a:rPr lang="en-US" altLang="zh-CN" sz="2400" b="1" dirty="0">
                  <a:solidFill>
                    <a:srgbClr val="002060"/>
                  </a:solidFill>
                  <a:latin typeface="微软雅黑" panose="020B0503020204020204" charset="-122"/>
                  <a:ea typeface="微软雅黑" panose="020B0503020204020204" charset="-122"/>
                  <a:cs typeface="New Gulim"/>
                </a:rPr>
                <a:t>)</a:t>
              </a:r>
              <a:endParaRPr lang="zh-CN" altLang="en-US" sz="2400" b="1" dirty="0">
                <a:solidFill>
                  <a:srgbClr val="002060"/>
                </a:solidFill>
                <a:latin typeface="微软雅黑" panose="020B0503020204020204" charset="-122"/>
                <a:ea typeface="微软雅黑" panose="020B0503020204020204" charset="-122"/>
                <a:cs typeface="New Gulim"/>
              </a:endParaRPr>
            </a:p>
          </p:txBody>
        </p:sp>
      </p:grpSp>
      <p:pic>
        <p:nvPicPr>
          <p:cNvPr id="5" name="图片 4"/>
          <p:cNvPicPr>
            <a:picLocks noChangeAspect="1"/>
          </p:cNvPicPr>
          <p:nvPr/>
        </p:nvPicPr>
        <p:blipFill>
          <a:blip r:embed="rId3" cstate="print"/>
          <a:stretch>
            <a:fillRect/>
          </a:stretch>
        </p:blipFill>
        <p:spPr>
          <a:xfrm>
            <a:off x="6350" y="-15240"/>
            <a:ext cx="556260" cy="556260"/>
          </a:xfrm>
          <a:prstGeom prst="rect">
            <a:avLst/>
          </a:prstGeom>
        </p:spPr>
      </p:pic>
      <p:sp>
        <p:nvSpPr>
          <p:cNvPr id="12" name="内容占位符 3">
            <a:extLst>
              <a:ext uri="{FF2B5EF4-FFF2-40B4-BE49-F238E27FC236}">
                <a16:creationId xmlns:a16="http://schemas.microsoft.com/office/drawing/2014/main" id="{E5A2BFFB-6520-FB4C-AEB0-FD9414BA65E9}"/>
              </a:ext>
            </a:extLst>
          </p:cNvPr>
          <p:cNvSpPr txBox="1">
            <a:spLocks/>
          </p:cNvSpPr>
          <p:nvPr/>
        </p:nvSpPr>
        <p:spPr>
          <a:xfrm>
            <a:off x="12700" y="1120635"/>
            <a:ext cx="9131300" cy="2027038"/>
          </a:xfrm>
          <a:prstGeom prst="roundRect">
            <a:avLst>
              <a:gd name="adj" fmla="val 10851"/>
            </a:avLst>
          </a:prstGeo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457200" indent="-457200">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利用现实手征相互作用将核基态能量计算到二阶，发现二阶贡献较大</a:t>
            </a:r>
            <a:endParaRPr lang="en-US" altLang="zh-CN" sz="1800"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该方法可用于核物理、凝聚态物理、冷原子和量子化学中多体问题的量子蒙卡计算</a:t>
            </a:r>
            <a:endParaRPr lang="en-US" altLang="zh-CN" sz="1800"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计算</a:t>
            </a:r>
            <a:r>
              <a:rPr lang="en-US" altLang="zh-CN" sz="1800" b="1" dirty="0">
                <a:solidFill>
                  <a:srgbClr val="002060"/>
                </a:solidFill>
                <a:latin typeface="微软雅黑" panose="020B0503020204020204" charset="-122"/>
                <a:ea typeface="微软雅黑" panose="020B0503020204020204" charset="-122"/>
              </a:rPr>
              <a:t>3H</a:t>
            </a:r>
            <a:r>
              <a:rPr lang="zh-CN" altLang="en-US" sz="1800" b="1" dirty="0">
                <a:solidFill>
                  <a:srgbClr val="002060"/>
                </a:solidFill>
                <a:latin typeface="微软雅黑" panose="020B0503020204020204" charset="-122"/>
                <a:ea typeface="微软雅黑" panose="020B0503020204020204" charset="-122"/>
              </a:rPr>
              <a:t>到</a:t>
            </a:r>
            <a:r>
              <a:rPr lang="en-US" altLang="zh-CN" sz="1800" b="1" dirty="0">
                <a:solidFill>
                  <a:srgbClr val="002060"/>
                </a:solidFill>
                <a:latin typeface="微软雅黑" panose="020B0503020204020204" charset="-122"/>
                <a:ea typeface="微软雅黑" panose="020B0503020204020204" charset="-122"/>
              </a:rPr>
              <a:t>16O</a:t>
            </a:r>
            <a:r>
              <a:rPr lang="zh-CN" altLang="en-US" sz="1800" b="1" dirty="0">
                <a:solidFill>
                  <a:srgbClr val="002060"/>
                </a:solidFill>
                <a:latin typeface="微软雅黑" panose="020B0503020204020204" charset="-122"/>
                <a:ea typeface="微软雅黑" panose="020B0503020204020204" charset="-122"/>
              </a:rPr>
              <a:t>的若干核束缚能，与实验符合很好</a:t>
            </a:r>
            <a:endParaRPr lang="en-US" altLang="zh-CN" sz="1800" b="1" dirty="0">
              <a:solidFill>
                <a:srgbClr val="002060"/>
              </a:solidFill>
              <a:latin typeface="微软雅黑" panose="020B0503020204020204" charset="-122"/>
              <a:ea typeface="微软雅黑" panose="020B0503020204020204" charset="-122"/>
            </a:endParaRPr>
          </a:p>
        </p:txBody>
      </p:sp>
      <p:pic>
        <p:nvPicPr>
          <p:cNvPr id="13" name="图片 2">
            <a:extLst>
              <a:ext uri="{FF2B5EF4-FFF2-40B4-BE49-F238E27FC236}">
                <a16:creationId xmlns:a16="http://schemas.microsoft.com/office/drawing/2014/main" id="{1C65EA01-398C-0145-A92D-A0439DCAA2AE}"/>
              </a:ext>
            </a:extLst>
          </p:cNvPr>
          <p:cNvPicPr>
            <a:picLocks noChangeAspect="1"/>
          </p:cNvPicPr>
          <p:nvPr/>
        </p:nvPicPr>
        <p:blipFill>
          <a:blip r:embed="rId4"/>
          <a:stretch>
            <a:fillRect/>
          </a:stretch>
        </p:blipFill>
        <p:spPr>
          <a:xfrm>
            <a:off x="4823323" y="3284034"/>
            <a:ext cx="3770057" cy="3236344"/>
          </a:xfrm>
          <a:prstGeom prst="rect">
            <a:avLst/>
          </a:prstGeom>
        </p:spPr>
      </p:pic>
      <p:pic>
        <p:nvPicPr>
          <p:cNvPr id="14" name="图片 6">
            <a:extLst>
              <a:ext uri="{FF2B5EF4-FFF2-40B4-BE49-F238E27FC236}">
                <a16:creationId xmlns:a16="http://schemas.microsoft.com/office/drawing/2014/main" id="{2192A9C6-6746-C44C-AB4B-A66E852B9576}"/>
              </a:ext>
            </a:extLst>
          </p:cNvPr>
          <p:cNvPicPr>
            <a:picLocks noChangeAspect="1"/>
          </p:cNvPicPr>
          <p:nvPr/>
        </p:nvPicPr>
        <p:blipFill>
          <a:blip r:embed="rId5"/>
          <a:stretch>
            <a:fillRect/>
          </a:stretch>
        </p:blipFill>
        <p:spPr>
          <a:xfrm>
            <a:off x="684212" y="3352871"/>
            <a:ext cx="3182571" cy="3172999"/>
          </a:xfrm>
          <a:prstGeom prst="rect">
            <a:avLst/>
          </a:prstGeom>
        </p:spPr>
      </p:pic>
      <p:sp>
        <p:nvSpPr>
          <p:cNvPr id="15" name="Rectangle 14">
            <a:extLst>
              <a:ext uri="{FF2B5EF4-FFF2-40B4-BE49-F238E27FC236}">
                <a16:creationId xmlns:a16="http://schemas.microsoft.com/office/drawing/2014/main" id="{2EA3AF0E-1B59-3142-8585-BD9E8374F541}"/>
              </a:ext>
            </a:extLst>
          </p:cNvPr>
          <p:cNvSpPr/>
          <p:nvPr/>
        </p:nvSpPr>
        <p:spPr>
          <a:xfrm>
            <a:off x="284480" y="767715"/>
            <a:ext cx="3416320" cy="562783"/>
          </a:xfrm>
          <a:prstGeom prst="rect">
            <a:avLst/>
          </a:prstGeom>
        </p:spPr>
        <p:txBody>
          <a:bodyPr wrap="none">
            <a:spAutoFit/>
          </a:bodyPr>
          <a:lstStyle/>
          <a:p>
            <a:pPr>
              <a:lnSpc>
                <a:spcPct val="200000"/>
              </a:lnSpc>
              <a:spcBef>
                <a:spcPts val="0"/>
              </a:spcBef>
            </a:pPr>
            <a:r>
              <a:rPr lang="zh-CN" altLang="en-US" b="1" dirty="0">
                <a:solidFill>
                  <a:srgbClr val="002060"/>
                </a:solidFill>
                <a:latin typeface="微软雅黑" panose="020B0503020204020204" charset="-122"/>
                <a:ea typeface="微软雅黑" panose="020B0503020204020204" charset="-122"/>
              </a:rPr>
              <a:t>物理学院李宁副教授及其合作者</a:t>
            </a:r>
            <a:endParaRPr lang="en-US" altLang="zh-CN" b="1" dirty="0">
              <a:solidFill>
                <a:srgbClr val="002060"/>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21300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60" name="Group 227"/>
          <p:cNvGrpSpPr/>
          <p:nvPr/>
        </p:nvGrpSpPr>
        <p:grpSpPr bwMode="auto">
          <a:xfrm>
            <a:off x="-11113" y="-41910"/>
            <a:ext cx="9148763" cy="692150"/>
            <a:chOff x="-7" y="-10"/>
            <a:chExt cx="5763" cy="436"/>
          </a:xfrm>
        </p:grpSpPr>
        <p:sp>
          <p:nvSpPr>
            <p:cNvPr id="53263" name="Rectangle 228"/>
            <p:cNvSpPr>
              <a:spLocks noChangeArrowheads="1"/>
            </p:cNvSpPr>
            <p:nvPr/>
          </p:nvSpPr>
          <p:spPr bwMode="auto">
            <a:xfrm>
              <a:off x="-7" y="-10"/>
              <a:ext cx="5760" cy="436"/>
            </a:xfrm>
            <a:prstGeom prst="rect">
              <a:avLst/>
            </a:prstGeom>
            <a:gradFill rotWithShape="1">
              <a:gsLst>
                <a:gs pos="0">
                  <a:srgbClr val="BEF397"/>
                </a:gs>
                <a:gs pos="50000">
                  <a:srgbClr val="D5F6C0"/>
                </a:gs>
                <a:gs pos="100000">
                  <a:srgbClr val="EAFAE0"/>
                </a:gs>
              </a:gsLst>
              <a:lin ang="8100000" scaled="1"/>
            </a:gra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53264" name="Rectangle 229"/>
            <p:cNvSpPr>
              <a:spLocks noChangeArrowheads="1"/>
            </p:cNvSpPr>
            <p:nvPr/>
          </p:nvSpPr>
          <p:spPr bwMode="auto">
            <a:xfrm>
              <a:off x="-4" y="374"/>
              <a:ext cx="5760" cy="20"/>
            </a:xfrm>
            <a:prstGeom prst="rect">
              <a:avLst/>
            </a:prstGeom>
            <a:solidFill>
              <a:srgbClr val="00B050"/>
            </a:soli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24" name="Text Box 4"/>
            <p:cNvSpPr txBox="1">
              <a:spLocks noChangeArrowheads="1"/>
            </p:cNvSpPr>
            <p:nvPr/>
          </p:nvSpPr>
          <p:spPr bwMode="auto">
            <a:xfrm>
              <a:off x="431" y="64"/>
              <a:ext cx="5205" cy="268"/>
            </a:xfrm>
            <a:prstGeom prst="rect">
              <a:avLst/>
            </a:prstGeom>
            <a:noFill/>
            <a:ln>
              <a:noFill/>
            </a:ln>
            <a:effectLst>
              <a:outerShdw dist="35921" dir="2700000" algn="ctr" rotWithShape="0">
                <a:schemeClr val="bg2">
                  <a:alpha val="50000"/>
                </a:schemeClr>
              </a:outerShdw>
            </a:effectLst>
          </p:spPr>
          <p:txBody>
            <a:bodyPr wrap="square">
              <a:spAutoFit/>
            </a:bodyPr>
            <a:lstStyle>
              <a:lvl1pPr eaLnBrk="0" hangingPunct="0">
                <a:spcBef>
                  <a:spcPct val="20000"/>
                </a:spcBef>
                <a:buChar char="•"/>
                <a:defRPr kumimoji="1"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kumimoji="1"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kumimoji="1"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9pPr>
            </a:lstStyle>
            <a:p>
              <a:pPr algn="l" eaLnBrk="1" hangingPunct="1">
                <a:lnSpc>
                  <a:spcPct val="90000"/>
                </a:lnSpc>
                <a:spcBef>
                  <a:spcPct val="0"/>
                </a:spcBef>
                <a:buFontTx/>
                <a:buNone/>
                <a:defRPr/>
              </a:pPr>
              <a:r>
                <a:rPr lang="en-US" altLang="zh-CN" sz="2400" b="1" dirty="0">
                  <a:solidFill>
                    <a:srgbClr val="002060"/>
                  </a:solidFill>
                  <a:latin typeface="微软雅黑" panose="020B0503020204020204" charset="-122"/>
                  <a:ea typeface="微软雅黑" panose="020B0503020204020204" charset="-122"/>
                  <a:cs typeface="New Gulim"/>
                </a:rPr>
                <a:t>1.5 </a:t>
              </a:r>
              <a:r>
                <a:rPr lang="zh-CN" altLang="en-US" sz="2400" b="1" dirty="0">
                  <a:solidFill>
                    <a:srgbClr val="002060"/>
                  </a:solidFill>
                  <a:latin typeface="微软雅黑" panose="020B0503020204020204" charset="-122"/>
                  <a:ea typeface="微软雅黑" panose="020B0503020204020204" charset="-122"/>
                  <a:cs typeface="New Gulim"/>
                </a:rPr>
                <a:t>自旋</a:t>
              </a:r>
              <a:r>
                <a:rPr lang="en-US" altLang="zh-CN" sz="2400" b="1" dirty="0">
                  <a:solidFill>
                    <a:srgbClr val="002060"/>
                  </a:solidFill>
                  <a:latin typeface="微软雅黑" panose="020B0503020204020204" charset="-122"/>
                  <a:ea typeface="微软雅黑" panose="020B0503020204020204" charset="-122"/>
                  <a:cs typeface="New Gulim"/>
                </a:rPr>
                <a:t>-</a:t>
              </a:r>
              <a:r>
                <a:rPr lang="zh-CN" altLang="en-US" sz="2400" b="1" dirty="0">
                  <a:solidFill>
                    <a:srgbClr val="002060"/>
                  </a:solidFill>
                  <a:latin typeface="微软雅黑" panose="020B0503020204020204" charset="-122"/>
                  <a:ea typeface="微软雅黑" panose="020B0503020204020204" charset="-122"/>
                  <a:cs typeface="New Gulim"/>
                </a:rPr>
                <a:t>同位旋交换对称性 </a:t>
              </a:r>
              <a:r>
                <a:rPr lang="en-US" altLang="zh-CN" sz="2400" b="1" dirty="0">
                  <a:solidFill>
                    <a:srgbClr val="002060"/>
                  </a:solidFill>
                  <a:latin typeface="微软雅黑" panose="020B0503020204020204" charset="-122"/>
                  <a:ea typeface="微软雅黑" panose="020B0503020204020204" charset="-122"/>
                  <a:cs typeface="New Gulim"/>
                </a:rPr>
                <a:t>(</a:t>
              </a:r>
              <a:r>
                <a:rPr lang="en-US" altLang="zh-CN" sz="1800" b="1" dirty="0">
                  <a:solidFill>
                    <a:srgbClr val="002060"/>
                  </a:solidFill>
                  <a:latin typeface="微软雅黑" panose="020B0503020204020204" charset="-122"/>
                  <a:ea typeface="微软雅黑" panose="020B0503020204020204" charset="-122"/>
                  <a:cs typeface="New Gulim"/>
                </a:rPr>
                <a:t>Phys. Rev. Lett. 127, 062501 (2021)</a:t>
              </a:r>
              <a:r>
                <a:rPr lang="en-US" altLang="zh-CN" sz="2400" b="1" dirty="0">
                  <a:solidFill>
                    <a:srgbClr val="002060"/>
                  </a:solidFill>
                  <a:latin typeface="微软雅黑" panose="020B0503020204020204" charset="-122"/>
                  <a:ea typeface="微软雅黑" panose="020B0503020204020204" charset="-122"/>
                  <a:cs typeface="New Gulim"/>
                </a:rPr>
                <a:t>)</a:t>
              </a:r>
              <a:endParaRPr lang="zh-CN" altLang="en-US" sz="2400" b="1" dirty="0">
                <a:solidFill>
                  <a:srgbClr val="002060"/>
                </a:solidFill>
                <a:latin typeface="微软雅黑" panose="020B0503020204020204" charset="-122"/>
                <a:ea typeface="微软雅黑" panose="020B0503020204020204" charset="-122"/>
                <a:cs typeface="New Gulim"/>
              </a:endParaRPr>
            </a:p>
          </p:txBody>
        </p:sp>
      </p:grpSp>
      <p:pic>
        <p:nvPicPr>
          <p:cNvPr id="5" name="图片 4"/>
          <p:cNvPicPr>
            <a:picLocks noChangeAspect="1"/>
          </p:cNvPicPr>
          <p:nvPr/>
        </p:nvPicPr>
        <p:blipFill>
          <a:blip r:embed="rId2" cstate="print"/>
          <a:stretch>
            <a:fillRect/>
          </a:stretch>
        </p:blipFill>
        <p:spPr>
          <a:xfrm>
            <a:off x="6350" y="-15240"/>
            <a:ext cx="556260" cy="556260"/>
          </a:xfrm>
          <a:prstGeom prst="rect">
            <a:avLst/>
          </a:prstGeom>
        </p:spPr>
      </p:pic>
      <p:sp>
        <p:nvSpPr>
          <p:cNvPr id="11" name="内容占位符 3">
            <a:extLst>
              <a:ext uri="{FF2B5EF4-FFF2-40B4-BE49-F238E27FC236}">
                <a16:creationId xmlns:a16="http://schemas.microsoft.com/office/drawing/2014/main" id="{E3F0234D-00DA-8E4C-B4AA-4601CC7FE983}"/>
              </a:ext>
            </a:extLst>
          </p:cNvPr>
          <p:cNvSpPr>
            <a:spLocks noGrp="1"/>
          </p:cNvSpPr>
          <p:nvPr>
            <p:ph idx="1"/>
          </p:nvPr>
        </p:nvSpPr>
        <p:spPr>
          <a:xfrm>
            <a:off x="6350" y="1350386"/>
            <a:ext cx="8452586" cy="1553682"/>
          </a:xfrm>
          <a:prstGeom prst="roundRect">
            <a:avLst>
              <a:gd name="adj" fmla="val 1085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457200" indent="-457200">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发现能量标度 </a:t>
            </a:r>
            <a:r>
              <a:rPr lang="en-US" altLang="zh-CN" sz="1800" b="1" dirty="0">
                <a:solidFill>
                  <a:srgbClr val="002060"/>
                </a:solidFill>
                <a:latin typeface="微软雅黑" panose="020B0503020204020204" charset="-122"/>
                <a:ea typeface="微软雅黑" panose="020B0503020204020204" charset="-122"/>
              </a:rPr>
              <a:t>500</a:t>
            </a:r>
            <a:r>
              <a:rPr lang="zh-CN" altLang="en-US" sz="1800" b="1" dirty="0">
                <a:solidFill>
                  <a:srgbClr val="002060"/>
                </a:solidFill>
                <a:latin typeface="微软雅黑" panose="020B0503020204020204" charset="-122"/>
                <a:ea typeface="微软雅黑" panose="020B0503020204020204" charset="-122"/>
              </a:rPr>
              <a:t> </a:t>
            </a:r>
            <a:r>
              <a:rPr lang="en-US" altLang="zh-CN" sz="1800" b="1" dirty="0">
                <a:solidFill>
                  <a:srgbClr val="002060"/>
                </a:solidFill>
                <a:latin typeface="微软雅黑" panose="020B0503020204020204" charset="-122"/>
                <a:ea typeface="微软雅黑" panose="020B0503020204020204" charset="-122"/>
              </a:rPr>
              <a:t>MeV</a:t>
            </a:r>
            <a:r>
              <a:rPr lang="zh-CN" altLang="en-US" sz="1800" b="1" dirty="0">
                <a:solidFill>
                  <a:srgbClr val="002060"/>
                </a:solidFill>
                <a:latin typeface="微软雅黑" panose="020B0503020204020204" charset="-122"/>
                <a:ea typeface="微软雅黑" panose="020B0503020204020204" charset="-122"/>
              </a:rPr>
              <a:t>附近强相互作用才具有明显</a:t>
            </a:r>
            <a:r>
              <a:rPr lang="zh-CN" altLang="x-none" sz="1800" b="1" dirty="0">
                <a:solidFill>
                  <a:srgbClr val="002060"/>
                </a:solidFill>
                <a:latin typeface="微软雅黑" panose="020B0503020204020204" charset="-122"/>
                <a:ea typeface="微软雅黑" panose="020B0503020204020204" charset="-122"/>
              </a:rPr>
              <a:t>自旋</a:t>
            </a:r>
            <a:r>
              <a:rPr lang="en-US" altLang="zh-CN" sz="1800" b="1" dirty="0">
                <a:solidFill>
                  <a:srgbClr val="002060"/>
                </a:solidFill>
                <a:latin typeface="微软雅黑" panose="020B0503020204020204" charset="-122"/>
                <a:ea typeface="微软雅黑" panose="020B0503020204020204" charset="-122"/>
              </a:rPr>
              <a:t>-</a:t>
            </a:r>
            <a:r>
              <a:rPr lang="zh-CN" altLang="en-US" sz="1800" b="1" dirty="0">
                <a:solidFill>
                  <a:srgbClr val="002060"/>
                </a:solidFill>
                <a:latin typeface="微软雅黑" panose="020B0503020204020204" charset="-122"/>
                <a:ea typeface="微软雅黑" panose="020B0503020204020204" charset="-122"/>
              </a:rPr>
              <a:t>同位旋交换对称性，得到了一组自旋</a:t>
            </a:r>
            <a:r>
              <a:rPr lang="en-US" altLang="zh-CN" sz="1800" b="1" dirty="0">
                <a:solidFill>
                  <a:srgbClr val="002060"/>
                </a:solidFill>
                <a:latin typeface="微软雅黑" panose="020B0503020204020204" charset="-122"/>
                <a:ea typeface="微软雅黑" panose="020B0503020204020204" charset="-122"/>
              </a:rPr>
              <a:t>-</a:t>
            </a:r>
            <a:r>
              <a:rPr lang="zh-CN" altLang="en-US" sz="1800" b="1" dirty="0">
                <a:solidFill>
                  <a:srgbClr val="002060"/>
                </a:solidFill>
                <a:latin typeface="微软雅黑" panose="020B0503020204020204" charset="-122"/>
                <a:ea typeface="微软雅黑" panose="020B0503020204020204" charset="-122"/>
              </a:rPr>
              <a:t>同位旋交换的求和规则，并用于</a:t>
            </a:r>
            <a:r>
              <a:rPr lang="en-US" altLang="zh-CN" sz="1800" b="1" baseline="30000" dirty="0">
                <a:solidFill>
                  <a:srgbClr val="002060"/>
                </a:solidFill>
                <a:latin typeface="微软雅黑" panose="020B0503020204020204" charset="-122"/>
                <a:ea typeface="微软雅黑" panose="020B0503020204020204" charset="-122"/>
              </a:rPr>
              <a:t>30</a:t>
            </a:r>
            <a:r>
              <a:rPr lang="en-US" altLang="zh-CN" sz="1800" b="1" dirty="0">
                <a:solidFill>
                  <a:srgbClr val="002060"/>
                </a:solidFill>
                <a:latin typeface="微软雅黑" panose="020B0503020204020204" charset="-122"/>
                <a:ea typeface="微软雅黑" panose="020B0503020204020204" charset="-122"/>
              </a:rPr>
              <a:t>P</a:t>
            </a:r>
            <a:r>
              <a:rPr lang="zh-CN" altLang="en-US" sz="1800" b="1" dirty="0">
                <a:solidFill>
                  <a:srgbClr val="002060"/>
                </a:solidFill>
                <a:latin typeface="微软雅黑" panose="020B0503020204020204" charset="-122"/>
                <a:ea typeface="微软雅黑" panose="020B0503020204020204" charset="-122"/>
              </a:rPr>
              <a:t>的谱研究。</a:t>
            </a:r>
            <a:endParaRPr lang="en-US" altLang="zh-CN" sz="1800"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该方法可用于核力、核结构和三体力研究。</a:t>
            </a:r>
            <a:endParaRPr lang="en-US" altLang="zh-CN" sz="1800" b="1" dirty="0">
              <a:solidFill>
                <a:srgbClr val="002060"/>
              </a:solidFill>
              <a:latin typeface="微软雅黑" panose="020B0503020204020204" charset="-122"/>
              <a:ea typeface="微软雅黑" panose="020B0503020204020204" charset="-122"/>
            </a:endParaRPr>
          </a:p>
        </p:txBody>
      </p:sp>
      <p:pic>
        <p:nvPicPr>
          <p:cNvPr id="12" name="图片 7">
            <a:extLst>
              <a:ext uri="{FF2B5EF4-FFF2-40B4-BE49-F238E27FC236}">
                <a16:creationId xmlns:a16="http://schemas.microsoft.com/office/drawing/2014/main" id="{9268DDF4-1DAC-EB49-A903-03EECB79A377}"/>
              </a:ext>
            </a:extLst>
          </p:cNvPr>
          <p:cNvPicPr>
            <a:picLocks noChangeAspect="1"/>
          </p:cNvPicPr>
          <p:nvPr/>
        </p:nvPicPr>
        <p:blipFill>
          <a:blip r:embed="rId3"/>
          <a:stretch>
            <a:fillRect/>
          </a:stretch>
        </p:blipFill>
        <p:spPr>
          <a:xfrm>
            <a:off x="562610" y="2923956"/>
            <a:ext cx="7570661" cy="3785331"/>
          </a:xfrm>
          <a:prstGeom prst="rect">
            <a:avLst/>
          </a:prstGeom>
        </p:spPr>
      </p:pic>
      <p:sp>
        <p:nvSpPr>
          <p:cNvPr id="13" name="Rectangle 12">
            <a:extLst>
              <a:ext uri="{FF2B5EF4-FFF2-40B4-BE49-F238E27FC236}">
                <a16:creationId xmlns:a16="http://schemas.microsoft.com/office/drawing/2014/main" id="{ADB77C46-9B4D-FF4C-BA61-51C5BCFCCC47}"/>
              </a:ext>
            </a:extLst>
          </p:cNvPr>
          <p:cNvSpPr/>
          <p:nvPr/>
        </p:nvSpPr>
        <p:spPr>
          <a:xfrm>
            <a:off x="284480" y="767715"/>
            <a:ext cx="3416320" cy="562783"/>
          </a:xfrm>
          <a:prstGeom prst="rect">
            <a:avLst/>
          </a:prstGeom>
        </p:spPr>
        <p:txBody>
          <a:bodyPr wrap="none">
            <a:spAutoFit/>
          </a:bodyPr>
          <a:lstStyle/>
          <a:p>
            <a:pPr>
              <a:lnSpc>
                <a:spcPct val="200000"/>
              </a:lnSpc>
              <a:spcBef>
                <a:spcPts val="0"/>
              </a:spcBef>
            </a:pPr>
            <a:r>
              <a:rPr lang="zh-CN" altLang="en-US" b="1" dirty="0">
                <a:solidFill>
                  <a:srgbClr val="002060"/>
                </a:solidFill>
                <a:latin typeface="微软雅黑" panose="020B0503020204020204" charset="-122"/>
                <a:ea typeface="微软雅黑" panose="020B0503020204020204" charset="-122"/>
              </a:rPr>
              <a:t>物理学院李宁副教授及其合作者</a:t>
            </a:r>
            <a:endParaRPr lang="en-US" altLang="zh-CN" b="1" dirty="0">
              <a:solidFill>
                <a:srgbClr val="002060"/>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413307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60" name="Group 227"/>
          <p:cNvGrpSpPr/>
          <p:nvPr/>
        </p:nvGrpSpPr>
        <p:grpSpPr bwMode="auto">
          <a:xfrm>
            <a:off x="-11113" y="-41910"/>
            <a:ext cx="9148763" cy="692150"/>
            <a:chOff x="-7" y="-10"/>
            <a:chExt cx="5763" cy="436"/>
          </a:xfrm>
        </p:grpSpPr>
        <p:sp>
          <p:nvSpPr>
            <p:cNvPr id="53263" name="Rectangle 228"/>
            <p:cNvSpPr>
              <a:spLocks noChangeArrowheads="1"/>
            </p:cNvSpPr>
            <p:nvPr/>
          </p:nvSpPr>
          <p:spPr bwMode="auto">
            <a:xfrm>
              <a:off x="-7" y="-10"/>
              <a:ext cx="5760" cy="436"/>
            </a:xfrm>
            <a:prstGeom prst="rect">
              <a:avLst/>
            </a:prstGeom>
            <a:gradFill rotWithShape="1">
              <a:gsLst>
                <a:gs pos="0">
                  <a:srgbClr val="BEF397"/>
                </a:gs>
                <a:gs pos="50000">
                  <a:srgbClr val="D5F6C0"/>
                </a:gs>
                <a:gs pos="100000">
                  <a:srgbClr val="EAFAE0"/>
                </a:gs>
              </a:gsLst>
              <a:lin ang="8100000" scaled="1"/>
            </a:gra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53264" name="Rectangle 229"/>
            <p:cNvSpPr>
              <a:spLocks noChangeArrowheads="1"/>
            </p:cNvSpPr>
            <p:nvPr/>
          </p:nvSpPr>
          <p:spPr bwMode="auto">
            <a:xfrm>
              <a:off x="-4" y="374"/>
              <a:ext cx="5760" cy="20"/>
            </a:xfrm>
            <a:prstGeom prst="rect">
              <a:avLst/>
            </a:prstGeom>
            <a:solidFill>
              <a:srgbClr val="00B050"/>
            </a:solidFill>
            <a:ln w="9525">
              <a:noFill/>
              <a:miter lim="800000"/>
            </a:ln>
          </p:spPr>
          <p:txBody>
            <a:bodyPr wrap="none" anchor="ctr"/>
            <a:lstStyle/>
            <a:p>
              <a:pPr>
                <a:lnSpc>
                  <a:spcPct val="90000"/>
                </a:lnSpc>
              </a:pPr>
              <a:endParaRPr kumimoji="1" lang="ja-JP" altLang="ja-JP">
                <a:solidFill>
                  <a:srgbClr val="000000"/>
                </a:solidFill>
                <a:ea typeface="MS PGothic" panose="020B0600070205080204" pitchFamily="34" charset="-128"/>
              </a:endParaRPr>
            </a:p>
          </p:txBody>
        </p:sp>
        <p:sp>
          <p:nvSpPr>
            <p:cNvPr id="24" name="Text Box 4"/>
            <p:cNvSpPr txBox="1">
              <a:spLocks noChangeArrowheads="1"/>
            </p:cNvSpPr>
            <p:nvPr/>
          </p:nvSpPr>
          <p:spPr bwMode="auto">
            <a:xfrm>
              <a:off x="431" y="64"/>
              <a:ext cx="5205" cy="268"/>
            </a:xfrm>
            <a:prstGeom prst="rect">
              <a:avLst/>
            </a:prstGeom>
            <a:noFill/>
            <a:ln>
              <a:noFill/>
            </a:ln>
            <a:effectLst>
              <a:outerShdw dist="35921" dir="2700000" algn="ctr" rotWithShape="0">
                <a:schemeClr val="bg2">
                  <a:alpha val="50000"/>
                </a:schemeClr>
              </a:outerShdw>
            </a:effectLst>
          </p:spPr>
          <p:txBody>
            <a:bodyPr wrap="square">
              <a:spAutoFit/>
            </a:bodyPr>
            <a:lstStyle>
              <a:lvl1pPr eaLnBrk="0" hangingPunct="0">
                <a:spcBef>
                  <a:spcPct val="20000"/>
                </a:spcBef>
                <a:buChar char="•"/>
                <a:defRPr kumimoji="1"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Char char="–"/>
                <a:defRPr kumimoji="1"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har char="•"/>
                <a:defRPr kumimoji="1"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defRPr kumimoji="1"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34" charset="-128"/>
                </a:defRPr>
              </a:lvl9pPr>
            </a:lstStyle>
            <a:p>
              <a:pPr algn="l" eaLnBrk="1" hangingPunct="1">
                <a:lnSpc>
                  <a:spcPct val="90000"/>
                </a:lnSpc>
                <a:spcBef>
                  <a:spcPct val="0"/>
                </a:spcBef>
                <a:buFontTx/>
                <a:buNone/>
                <a:defRPr/>
              </a:pPr>
              <a:r>
                <a:rPr lang="en-US" altLang="zh-CN" sz="2400" b="1" dirty="0">
                  <a:solidFill>
                    <a:srgbClr val="002060"/>
                  </a:solidFill>
                  <a:latin typeface="微软雅黑" panose="020B0503020204020204" charset="-122"/>
                  <a:ea typeface="微软雅黑" panose="020B0503020204020204" charset="-122"/>
                  <a:cs typeface="New Gulim"/>
                </a:rPr>
                <a:t>1.6 </a:t>
              </a:r>
              <a:r>
                <a:rPr lang="zh-CN" altLang="en-US" sz="2400" b="1" dirty="0">
                  <a:solidFill>
                    <a:srgbClr val="002060"/>
                  </a:solidFill>
                  <a:latin typeface="微软雅黑" panose="020B0503020204020204" charset="-122"/>
                  <a:ea typeface="微软雅黑" panose="020B0503020204020204" charset="-122"/>
                  <a:cs typeface="New Gulim"/>
                </a:rPr>
                <a:t>原子核热力学 </a:t>
              </a:r>
              <a:r>
                <a:rPr lang="en-US" altLang="zh-CN" sz="2400" b="1" dirty="0">
                  <a:solidFill>
                    <a:srgbClr val="002060"/>
                  </a:solidFill>
                  <a:latin typeface="微软雅黑" panose="020B0503020204020204" charset="-122"/>
                  <a:ea typeface="微软雅黑" panose="020B0503020204020204" charset="-122"/>
                  <a:cs typeface="New Gulim"/>
                </a:rPr>
                <a:t>(</a:t>
              </a:r>
              <a:r>
                <a:rPr lang="en-US" altLang="zh-CN" sz="1800" b="1" dirty="0">
                  <a:solidFill>
                    <a:srgbClr val="002060"/>
                  </a:solidFill>
                  <a:latin typeface="微软雅黑" panose="020B0503020204020204" charset="-122"/>
                  <a:ea typeface="微软雅黑" panose="020B0503020204020204" charset="-122"/>
                  <a:cs typeface="New Gulim"/>
                </a:rPr>
                <a:t>Phys. Rev. Lett. 125, 192502 (2020)</a:t>
              </a:r>
              <a:r>
                <a:rPr lang="en-US" altLang="zh-CN" sz="2400" b="1" dirty="0">
                  <a:solidFill>
                    <a:srgbClr val="002060"/>
                  </a:solidFill>
                  <a:latin typeface="微软雅黑" panose="020B0503020204020204" charset="-122"/>
                  <a:ea typeface="微软雅黑" panose="020B0503020204020204" charset="-122"/>
                  <a:cs typeface="New Gulim"/>
                </a:rPr>
                <a:t>)</a:t>
              </a:r>
              <a:endParaRPr lang="zh-CN" altLang="en-US" sz="2400" b="1" dirty="0">
                <a:solidFill>
                  <a:srgbClr val="002060"/>
                </a:solidFill>
                <a:latin typeface="微软雅黑" panose="020B0503020204020204" charset="-122"/>
                <a:ea typeface="微软雅黑" panose="020B0503020204020204" charset="-122"/>
                <a:cs typeface="New Gulim"/>
              </a:endParaRPr>
            </a:p>
          </p:txBody>
        </p:sp>
      </p:grpSp>
      <p:sp>
        <p:nvSpPr>
          <p:cNvPr id="4" name="内容占位符 3"/>
          <p:cNvSpPr>
            <a:spLocks noGrp="1"/>
          </p:cNvSpPr>
          <p:nvPr>
            <p:ph idx="1"/>
          </p:nvPr>
        </p:nvSpPr>
        <p:spPr>
          <a:xfrm>
            <a:off x="6349" y="775970"/>
            <a:ext cx="5624776" cy="4868312"/>
          </a:xfrm>
          <a:prstGeom prst="roundRect">
            <a:avLst>
              <a:gd name="adj" fmla="val 1085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457200" indent="-457200">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基于第一性原理的原子核系统热力学</a:t>
            </a:r>
            <a:br>
              <a:rPr lang="en-US" altLang="zh-CN" sz="1800" b="1" dirty="0">
                <a:solidFill>
                  <a:srgbClr val="002060"/>
                </a:solidFill>
                <a:latin typeface="微软雅黑" panose="020B0503020204020204" charset="-122"/>
                <a:ea typeface="微软雅黑" panose="020B0503020204020204" charset="-122"/>
              </a:rPr>
            </a:br>
            <a:r>
              <a:rPr lang="en-US" altLang="zh-CN" sz="1800" b="1" dirty="0">
                <a:solidFill>
                  <a:srgbClr val="002060"/>
                </a:solidFill>
                <a:latin typeface="微软雅黑" panose="020B0503020204020204" charset="-122"/>
                <a:ea typeface="微软雅黑" panose="020B0503020204020204" charset="-122"/>
              </a:rPr>
              <a:t>Ab Initio Nuclear Thermodynamics</a:t>
            </a:r>
          </a:p>
          <a:p>
            <a:pPr marL="457200" indent="-457200">
              <a:lnSpc>
                <a:spcPct val="200000"/>
              </a:lnSpc>
              <a:spcBef>
                <a:spcPts val="0"/>
              </a:spcBef>
              <a:buFont typeface="Wingdings" panose="05000000000000000000" pitchFamily="2" charset="2"/>
              <a:buChar char="l"/>
            </a:pPr>
            <a:endParaRPr lang="en-US" altLang="zh-CN" sz="1800"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得到了对称核物质的临界点位置和气液共存线</a:t>
            </a:r>
            <a:endParaRPr lang="en-US" altLang="zh-CN" sz="1800" b="1" dirty="0">
              <a:solidFill>
                <a:srgbClr val="002060"/>
              </a:solidFill>
              <a:latin typeface="微软雅黑" panose="020B0503020204020204" charset="-122"/>
              <a:ea typeface="微软雅黑" panose="020B0503020204020204" charset="-122"/>
            </a:endParaRPr>
          </a:p>
          <a:p>
            <a:pPr marL="457200" indent="-457200">
              <a:lnSpc>
                <a:spcPct val="200000"/>
              </a:lnSpc>
              <a:spcBef>
                <a:spcPts val="0"/>
              </a:spcBef>
              <a:buFont typeface="Wingdings" panose="05000000000000000000" pitchFamily="2" charset="2"/>
              <a:buChar char="l"/>
            </a:pPr>
            <a:r>
              <a:rPr lang="zh-CN" altLang="en-US" sz="1800" b="1" dirty="0">
                <a:solidFill>
                  <a:srgbClr val="002060"/>
                </a:solidFill>
                <a:latin typeface="微软雅黑" panose="020B0503020204020204" charset="-122"/>
                <a:ea typeface="微软雅黑" panose="020B0503020204020204" charset="-122"/>
              </a:rPr>
              <a:t>计算了核结团的密度和温度依赖性</a:t>
            </a:r>
            <a:endParaRPr lang="en-US" altLang="zh-CN" sz="1800" b="1" dirty="0">
              <a:solidFill>
                <a:srgbClr val="002060"/>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2" cstate="print"/>
          <a:stretch>
            <a:fillRect/>
          </a:stretch>
        </p:blipFill>
        <p:spPr>
          <a:xfrm>
            <a:off x="6350" y="-15240"/>
            <a:ext cx="556260" cy="556260"/>
          </a:xfrm>
          <a:prstGeom prst="rect">
            <a:avLst/>
          </a:prstGeom>
        </p:spPr>
      </p:pic>
      <p:pic>
        <p:nvPicPr>
          <p:cNvPr id="9" name="图片 8">
            <a:extLst>
              <a:ext uri="{FF2B5EF4-FFF2-40B4-BE49-F238E27FC236}">
                <a16:creationId xmlns:a16="http://schemas.microsoft.com/office/drawing/2014/main" id="{EF660AB7-5983-55CA-9A51-3A90E3C9505C}"/>
              </a:ext>
            </a:extLst>
          </p:cNvPr>
          <p:cNvPicPr>
            <a:picLocks noChangeAspect="1"/>
          </p:cNvPicPr>
          <p:nvPr/>
        </p:nvPicPr>
        <p:blipFill>
          <a:blip r:embed="rId3"/>
          <a:stretch>
            <a:fillRect/>
          </a:stretch>
        </p:blipFill>
        <p:spPr>
          <a:xfrm>
            <a:off x="5299390" y="1259840"/>
            <a:ext cx="3844609" cy="4446673"/>
          </a:xfrm>
          <a:prstGeom prst="rect">
            <a:avLst/>
          </a:prstGeom>
        </p:spPr>
      </p:pic>
      <p:sp>
        <p:nvSpPr>
          <p:cNvPr id="2" name="Rectangle 1">
            <a:extLst>
              <a:ext uri="{FF2B5EF4-FFF2-40B4-BE49-F238E27FC236}">
                <a16:creationId xmlns:a16="http://schemas.microsoft.com/office/drawing/2014/main" id="{8A212F2A-A3E0-7C47-A233-E2455CAD17A4}"/>
              </a:ext>
            </a:extLst>
          </p:cNvPr>
          <p:cNvSpPr/>
          <p:nvPr/>
        </p:nvSpPr>
        <p:spPr>
          <a:xfrm>
            <a:off x="284480" y="767715"/>
            <a:ext cx="3416320" cy="562783"/>
          </a:xfrm>
          <a:prstGeom prst="rect">
            <a:avLst/>
          </a:prstGeom>
        </p:spPr>
        <p:txBody>
          <a:bodyPr wrap="none">
            <a:spAutoFit/>
          </a:bodyPr>
          <a:lstStyle/>
          <a:p>
            <a:pPr>
              <a:lnSpc>
                <a:spcPct val="200000"/>
              </a:lnSpc>
              <a:spcBef>
                <a:spcPts val="0"/>
              </a:spcBef>
            </a:pPr>
            <a:r>
              <a:rPr lang="zh-CN" altLang="en-US" b="1" dirty="0">
                <a:solidFill>
                  <a:srgbClr val="002060"/>
                </a:solidFill>
                <a:latin typeface="微软雅黑" panose="020B0503020204020204" charset="-122"/>
                <a:ea typeface="微软雅黑" panose="020B0503020204020204" charset="-122"/>
              </a:rPr>
              <a:t>物理学院李宁副教授及其合作者</a:t>
            </a:r>
            <a:endParaRPr lang="en-US" altLang="zh-CN" b="1" dirty="0">
              <a:solidFill>
                <a:srgbClr val="002060"/>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68572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5960</TotalTime>
  <Words>2311</Words>
  <Application>Microsoft Office PowerPoint</Application>
  <PresentationFormat>全屏显示(4:3)</PresentationFormat>
  <Paragraphs>127</Paragraphs>
  <Slides>27</Slides>
  <Notes>13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system-ui</vt:lpstr>
      <vt:lpstr>华文仿宋</vt:lpstr>
      <vt:lpstr>微软雅黑</vt:lpstr>
      <vt:lpstr>等线</vt:lpstr>
      <vt:lpstr>Arial</vt:lpstr>
      <vt:lpstr>Calibri</vt:lpstr>
      <vt:lpstr>Calibri Light</vt:lpstr>
      <vt:lpstr>Cambria Math</vt:lpstr>
      <vt:lpstr>Tahoma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广义相对论 General Relativity</dc:title>
  <dc:creator>Zhang Pengming</dc:creator>
  <cp:lastModifiedBy>Zhang Pengming</cp:lastModifiedBy>
  <cp:revision>194</cp:revision>
  <dcterms:created xsi:type="dcterms:W3CDTF">2021-09-06T17:20:09Z</dcterms:created>
  <dcterms:modified xsi:type="dcterms:W3CDTF">2022-07-03T00:02:19Z</dcterms:modified>
</cp:coreProperties>
</file>